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ileron Bold" charset="1" panose="00000800000000000000"/>
      <p:regular r:id="rId28"/>
    </p:embeddedFont>
    <p:embeddedFont>
      <p:font typeface="Aileron" charset="1" panose="00000500000000000000"/>
      <p:regular r:id="rId29"/>
    </p:embeddedFont>
    <p:embeddedFont>
      <p:font typeface="Clear Sans Regular" charset="1" panose="020B0503030202020304"/>
      <p:regular r:id="rId30"/>
    </p:embeddedFont>
    <p:embeddedFont>
      <p:font typeface="Hammersmith One" charset="1" panose="02010703030501060504"/>
      <p:regular r:id="rId31"/>
    </p:embeddedFont>
    <p:embeddedFont>
      <p:font typeface="Aileron Heavy" charset="1" panose="00000A00000000000000"/>
      <p:regular r:id="rId32"/>
    </p:embeddedFont>
    <p:embeddedFont>
      <p:font typeface="Canva Sans Bold" charset="1" panose="020B0803030501040103"/>
      <p:regular r:id="rId33"/>
    </p:embeddedFont>
    <p:embeddedFont>
      <p:font typeface="Aileron Heavy Bold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`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13.png" Type="http://schemas.openxmlformats.org/officeDocument/2006/relationships/image"/><Relationship Id="rId16" Target="../media/image14.svg" Type="http://schemas.openxmlformats.org/officeDocument/2006/relationships/image"/><Relationship Id="rId17" Target="../media/image15.png" Type="http://schemas.openxmlformats.org/officeDocument/2006/relationships/image"/><Relationship Id="rId18" Target="../media/image16.svg" Type="http://schemas.openxmlformats.org/officeDocument/2006/relationships/image"/><Relationship Id="rId19" Target="../media/image17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17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GnBw8KZzE.mp4" Type="http://schemas.openxmlformats.org/officeDocument/2006/relationships/video"/><Relationship Id="rId4" Target="../media/VAGnBw8KZzE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17" Target="../media/image58.png" Type="http://schemas.openxmlformats.org/officeDocument/2006/relationships/image"/><Relationship Id="rId18" Target="../media/image59.svg" Type="http://schemas.openxmlformats.org/officeDocument/2006/relationships/image"/><Relationship Id="rId19" Target="../media/image60.png" Type="http://schemas.openxmlformats.org/officeDocument/2006/relationships/image"/><Relationship Id="rId2" Target="../media/image1.png" Type="http://schemas.openxmlformats.org/officeDocument/2006/relationships/image"/><Relationship Id="rId20" Target="../media/image61.svg" Type="http://schemas.openxmlformats.org/officeDocument/2006/relationships/image"/><Relationship Id="rId21" Target="../media/image62.png" Type="http://schemas.openxmlformats.org/officeDocument/2006/relationships/image"/><Relationship Id="rId22" Target="../media/image63.sv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46.gif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14" Target="../media/image72.png" Type="http://schemas.openxmlformats.org/officeDocument/2006/relationships/image"/><Relationship Id="rId15" Target="../media/image17.png" Type="http://schemas.openxmlformats.org/officeDocument/2006/relationships/image"/><Relationship Id="rId16" Target="../media/image73.pn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jpeg" Type="http://schemas.openxmlformats.org/officeDocument/2006/relationships/image"/><Relationship Id="rId6" Target="../media/image68.jpeg" Type="http://schemas.openxmlformats.org/officeDocument/2006/relationships/image"/><Relationship Id="rId7" Target="../media/image69.jpeg" Type="http://schemas.openxmlformats.org/officeDocument/2006/relationships/image"/><Relationship Id="rId8" Target="../media/image70.jpeg" Type="http://schemas.openxmlformats.org/officeDocument/2006/relationships/image"/><Relationship Id="rId9" Target="../media/image7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7.png" Type="http://schemas.openxmlformats.org/officeDocument/2006/relationships/image"/><Relationship Id="rId14" Target="../media/image8.svg" Type="http://schemas.openxmlformats.org/officeDocument/2006/relationships/image"/><Relationship Id="rId15" Target="../media/image9.png" Type="http://schemas.openxmlformats.org/officeDocument/2006/relationships/image"/><Relationship Id="rId16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8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28183" y="7067051"/>
            <a:ext cx="5339303" cy="3710815"/>
          </a:xfrm>
          <a:custGeom>
            <a:avLst/>
            <a:gdLst/>
            <a:ahLst/>
            <a:cxnLst/>
            <a:rect r="r" b="b" t="t" l="l"/>
            <a:pathLst>
              <a:path h="3710815" w="5339303">
                <a:moveTo>
                  <a:pt x="0" y="0"/>
                </a:moveTo>
                <a:lnTo>
                  <a:pt x="5339303" y="0"/>
                </a:lnTo>
                <a:lnTo>
                  <a:pt x="5339303" y="3710815"/>
                </a:lnTo>
                <a:lnTo>
                  <a:pt x="0" y="3710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30433" y="634929"/>
            <a:ext cx="8602407" cy="9151497"/>
          </a:xfrm>
          <a:custGeom>
            <a:avLst/>
            <a:gdLst/>
            <a:ahLst/>
            <a:cxnLst/>
            <a:rect r="r" b="b" t="t" l="l"/>
            <a:pathLst>
              <a:path h="9151497" w="8602407">
                <a:moveTo>
                  <a:pt x="0" y="0"/>
                </a:moveTo>
                <a:lnTo>
                  <a:pt x="8602407" y="0"/>
                </a:lnTo>
                <a:lnTo>
                  <a:pt x="8602407" y="9151497"/>
                </a:lnTo>
                <a:lnTo>
                  <a:pt x="0" y="9151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8183" y="1028700"/>
            <a:ext cx="2331117" cy="665428"/>
          </a:xfrm>
          <a:custGeom>
            <a:avLst/>
            <a:gdLst/>
            <a:ahLst/>
            <a:cxnLst/>
            <a:rect r="r" b="b" t="t" l="l"/>
            <a:pathLst>
              <a:path h="665428" w="2331117">
                <a:moveTo>
                  <a:pt x="0" y="0"/>
                </a:moveTo>
                <a:lnTo>
                  <a:pt x="2331117" y="0"/>
                </a:lnTo>
                <a:lnTo>
                  <a:pt x="2331117" y="665428"/>
                </a:lnTo>
                <a:lnTo>
                  <a:pt x="0" y="665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879371"/>
            <a:ext cx="354399" cy="354399"/>
          </a:xfrm>
          <a:custGeom>
            <a:avLst/>
            <a:gdLst/>
            <a:ahLst/>
            <a:cxnLst/>
            <a:rect r="r" b="b" t="t" l="l"/>
            <a:pathLst>
              <a:path h="354399" w="354399">
                <a:moveTo>
                  <a:pt x="0" y="0"/>
                </a:moveTo>
                <a:lnTo>
                  <a:pt x="354399" y="0"/>
                </a:lnTo>
                <a:lnTo>
                  <a:pt x="354399" y="354399"/>
                </a:lnTo>
                <a:lnTo>
                  <a:pt x="0" y="3543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44759" y="8879371"/>
            <a:ext cx="354399" cy="354399"/>
          </a:xfrm>
          <a:custGeom>
            <a:avLst/>
            <a:gdLst/>
            <a:ahLst/>
            <a:cxnLst/>
            <a:rect r="r" b="b" t="t" l="l"/>
            <a:pathLst>
              <a:path h="354399" w="354399">
                <a:moveTo>
                  <a:pt x="0" y="0"/>
                </a:moveTo>
                <a:lnTo>
                  <a:pt x="354399" y="0"/>
                </a:lnTo>
                <a:lnTo>
                  <a:pt x="354399" y="354399"/>
                </a:lnTo>
                <a:lnTo>
                  <a:pt x="0" y="3543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7325" y="6526752"/>
            <a:ext cx="465190" cy="465190"/>
          </a:xfrm>
          <a:custGeom>
            <a:avLst/>
            <a:gdLst/>
            <a:ahLst/>
            <a:cxnLst/>
            <a:rect r="r" b="b" t="t" l="l"/>
            <a:pathLst>
              <a:path h="465190" w="465190">
                <a:moveTo>
                  <a:pt x="0" y="0"/>
                </a:moveTo>
                <a:lnTo>
                  <a:pt x="465190" y="0"/>
                </a:lnTo>
                <a:lnTo>
                  <a:pt x="465190" y="465190"/>
                </a:lnTo>
                <a:lnTo>
                  <a:pt x="0" y="4651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85869" y="5143500"/>
            <a:ext cx="1024383" cy="969322"/>
          </a:xfrm>
          <a:custGeom>
            <a:avLst/>
            <a:gdLst/>
            <a:ahLst/>
            <a:cxnLst/>
            <a:rect r="r" b="b" t="t" l="l"/>
            <a:pathLst>
              <a:path h="969322" w="1024383">
                <a:moveTo>
                  <a:pt x="0" y="0"/>
                </a:moveTo>
                <a:lnTo>
                  <a:pt x="1024383" y="0"/>
                </a:lnTo>
                <a:lnTo>
                  <a:pt x="1024383" y="969322"/>
                </a:lnTo>
                <a:lnTo>
                  <a:pt x="0" y="9693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24975">
            <a:off x="7448149" y="2186683"/>
            <a:ext cx="1546457" cy="1632145"/>
          </a:xfrm>
          <a:custGeom>
            <a:avLst/>
            <a:gdLst/>
            <a:ahLst/>
            <a:cxnLst/>
            <a:rect r="r" b="b" t="t" l="l"/>
            <a:pathLst>
              <a:path h="1632145" w="1546457">
                <a:moveTo>
                  <a:pt x="0" y="0"/>
                </a:moveTo>
                <a:lnTo>
                  <a:pt x="1546456" y="0"/>
                </a:lnTo>
                <a:lnTo>
                  <a:pt x="1546456" y="1632145"/>
                </a:lnTo>
                <a:lnTo>
                  <a:pt x="0" y="163214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5964" y="231594"/>
            <a:ext cx="2648189" cy="2648189"/>
          </a:xfrm>
          <a:custGeom>
            <a:avLst/>
            <a:gdLst/>
            <a:ahLst/>
            <a:cxnLst/>
            <a:rect r="r" b="b" t="t" l="l"/>
            <a:pathLst>
              <a:path h="2648189" w="2648189">
                <a:moveTo>
                  <a:pt x="0" y="0"/>
                </a:moveTo>
                <a:lnTo>
                  <a:pt x="2648189" y="0"/>
                </a:lnTo>
                <a:lnTo>
                  <a:pt x="2648189" y="2648190"/>
                </a:lnTo>
                <a:lnTo>
                  <a:pt x="0" y="264819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666533"/>
            <a:ext cx="8562995" cy="139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76"/>
              </a:lnSpc>
            </a:pPr>
            <a:r>
              <a:rPr lang="en-US" sz="11600" spc="-580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CarboniX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0059" y="6660466"/>
            <a:ext cx="6719399" cy="28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4"/>
              </a:lnSpc>
            </a:pPr>
            <a:r>
              <a:rPr lang="en-US" sz="2400" spc="-12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Empowering Sustainability, Trading the Future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94166" y="1218930"/>
            <a:ext cx="1182695" cy="33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sz="2850" spc="-142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2515" y="8979608"/>
            <a:ext cx="2713361" cy="21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"/>
              </a:lnSpc>
            </a:pPr>
            <a:r>
              <a:rPr lang="en-US" sz="18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info@carbonix.com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32508" y="8979608"/>
            <a:ext cx="4011492" cy="21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"/>
              </a:lnSpc>
            </a:pPr>
            <a:r>
              <a:rPr lang="en-US" sz="18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www.carbonix.com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Modern Abstract Shape"/>
          <p:cNvSpPr/>
          <p:nvPr/>
        </p:nvSpPr>
        <p:spPr>
          <a:xfrm flipH="false" flipV="false" rot="0">
            <a:off x="16889469" y="8430144"/>
            <a:ext cx="3378017" cy="2347722"/>
          </a:xfrm>
          <a:custGeom>
            <a:avLst/>
            <a:gdLst/>
            <a:ahLst/>
            <a:cxnLst/>
            <a:rect r="r" b="b" t="t" l="l"/>
            <a:pathLst>
              <a:path h="2347722" w="3378017">
                <a:moveTo>
                  <a:pt x="0" y="0"/>
                </a:moveTo>
                <a:lnTo>
                  <a:pt x="3378017" y="0"/>
                </a:lnTo>
                <a:lnTo>
                  <a:pt x="3378017" y="2347722"/>
                </a:lnTo>
                <a:lnTo>
                  <a:pt x="0" y="2347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4452" y="881667"/>
            <a:ext cx="1216126" cy="1216126"/>
          </a:xfrm>
          <a:custGeom>
            <a:avLst/>
            <a:gdLst/>
            <a:ahLst/>
            <a:cxnLst/>
            <a:rect r="r" b="b" t="t" l="l"/>
            <a:pathLst>
              <a:path h="1216126" w="1216126">
                <a:moveTo>
                  <a:pt x="0" y="0"/>
                </a:moveTo>
                <a:lnTo>
                  <a:pt x="1216126" y="0"/>
                </a:lnTo>
                <a:lnTo>
                  <a:pt x="1216126" y="1216126"/>
                </a:lnTo>
                <a:lnTo>
                  <a:pt x="0" y="1216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9663" y="3146476"/>
            <a:ext cx="1136269" cy="1136269"/>
          </a:xfrm>
          <a:custGeom>
            <a:avLst/>
            <a:gdLst/>
            <a:ahLst/>
            <a:cxnLst/>
            <a:rect r="r" b="b" t="t" l="l"/>
            <a:pathLst>
              <a:path h="1136269" w="1136269">
                <a:moveTo>
                  <a:pt x="0" y="0"/>
                </a:moveTo>
                <a:lnTo>
                  <a:pt x="1136268" y="0"/>
                </a:lnTo>
                <a:lnTo>
                  <a:pt x="1136268" y="1136268"/>
                </a:lnTo>
                <a:lnTo>
                  <a:pt x="0" y="1136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9663" y="7545295"/>
            <a:ext cx="1136269" cy="1136269"/>
          </a:xfrm>
          <a:custGeom>
            <a:avLst/>
            <a:gdLst/>
            <a:ahLst/>
            <a:cxnLst/>
            <a:rect r="r" b="b" t="t" l="l"/>
            <a:pathLst>
              <a:path h="1136269" w="1136269">
                <a:moveTo>
                  <a:pt x="0" y="0"/>
                </a:moveTo>
                <a:lnTo>
                  <a:pt x="1136268" y="0"/>
                </a:lnTo>
                <a:lnTo>
                  <a:pt x="1136268" y="1136269"/>
                </a:lnTo>
                <a:lnTo>
                  <a:pt x="0" y="1136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9663" y="5330494"/>
            <a:ext cx="1136269" cy="1136269"/>
          </a:xfrm>
          <a:custGeom>
            <a:avLst/>
            <a:gdLst/>
            <a:ahLst/>
            <a:cxnLst/>
            <a:rect r="r" b="b" t="t" l="l"/>
            <a:pathLst>
              <a:path h="1136269" w="1136269">
                <a:moveTo>
                  <a:pt x="0" y="0"/>
                </a:moveTo>
                <a:lnTo>
                  <a:pt x="1136268" y="0"/>
                </a:lnTo>
                <a:lnTo>
                  <a:pt x="1136268" y="1136269"/>
                </a:lnTo>
                <a:lnTo>
                  <a:pt x="0" y="1136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05938" y="0"/>
            <a:ext cx="5740424" cy="10287000"/>
          </a:xfrm>
          <a:custGeom>
            <a:avLst/>
            <a:gdLst/>
            <a:ahLst/>
            <a:cxnLst/>
            <a:rect r="r" b="b" t="t" l="l"/>
            <a:pathLst>
              <a:path h="10287000" w="5740424">
                <a:moveTo>
                  <a:pt x="0" y="0"/>
                </a:moveTo>
                <a:lnTo>
                  <a:pt x="5740424" y="0"/>
                </a:lnTo>
                <a:lnTo>
                  <a:pt x="57404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393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15711" y="799421"/>
            <a:ext cx="9756852" cy="152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6673" spc="-333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Environmental Monitoring System with IoT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5711" y="3066719"/>
            <a:ext cx="8208092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174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Sensors IoT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-174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Measure PM2.5, CO2, methane accurately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5711" y="5263819"/>
            <a:ext cx="9496106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174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Real-time Data 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-17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Enhanced monitoring and analysis capabilities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15711" y="7423149"/>
            <a:ext cx="10090227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174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Machine Learning 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-17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Increases data accuracy by more than 85%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22243"/>
            <a:ext cx="8772074" cy="7264757"/>
            <a:chOff x="0" y="0"/>
            <a:chExt cx="6435876" cy="53299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5876" cy="5329991"/>
            </a:xfrm>
            <a:custGeom>
              <a:avLst/>
              <a:gdLst/>
              <a:ahLst/>
              <a:cxnLst/>
              <a:rect r="r" b="b" t="t" l="l"/>
              <a:pathLst>
                <a:path h="5329991" w="6435876">
                  <a:moveTo>
                    <a:pt x="6311416" y="5329991"/>
                  </a:moveTo>
                  <a:lnTo>
                    <a:pt x="124460" y="5329991"/>
                  </a:lnTo>
                  <a:cubicBezTo>
                    <a:pt x="55880" y="5329991"/>
                    <a:pt x="0" y="5274111"/>
                    <a:pt x="0" y="52055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11416" y="0"/>
                  </a:lnTo>
                  <a:cubicBezTo>
                    <a:pt x="6379996" y="0"/>
                    <a:pt x="6435876" y="55880"/>
                    <a:pt x="6435876" y="124460"/>
                  </a:cubicBezTo>
                  <a:lnTo>
                    <a:pt x="6435876" y="5205531"/>
                  </a:lnTo>
                  <a:cubicBezTo>
                    <a:pt x="6435876" y="5274111"/>
                    <a:pt x="6379996" y="5329991"/>
                    <a:pt x="6311416" y="5329991"/>
                  </a:cubicBezTo>
                  <a:close/>
                </a:path>
              </a:pathLst>
            </a:custGeom>
            <a:solidFill>
              <a:srgbClr val="FFF5EA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7601329" y="-7601329"/>
            <a:ext cx="3085341" cy="18288000"/>
            <a:chOff x="0" y="0"/>
            <a:chExt cx="3796562" cy="225036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96562" cy="22503676"/>
            </a:xfrm>
            <a:custGeom>
              <a:avLst/>
              <a:gdLst/>
              <a:ahLst/>
              <a:cxnLst/>
              <a:rect r="r" b="b" t="t" l="l"/>
              <a:pathLst>
                <a:path h="22503676" w="3796562">
                  <a:moveTo>
                    <a:pt x="0" y="0"/>
                  </a:moveTo>
                  <a:lnTo>
                    <a:pt x="3796562" y="0"/>
                  </a:lnTo>
                  <a:lnTo>
                    <a:pt x="3796562" y="22503676"/>
                  </a:lnTo>
                  <a:lnTo>
                    <a:pt x="0" y="22503676"/>
                  </a:ln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3796562" cy="22446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20637" y="603674"/>
            <a:ext cx="1216126" cy="1216126"/>
          </a:xfrm>
          <a:custGeom>
            <a:avLst/>
            <a:gdLst/>
            <a:ahLst/>
            <a:cxnLst/>
            <a:rect r="r" b="b" t="t" l="l"/>
            <a:pathLst>
              <a:path h="1216126" w="1216126">
                <a:moveTo>
                  <a:pt x="0" y="0"/>
                </a:moveTo>
                <a:lnTo>
                  <a:pt x="1216126" y="0"/>
                </a:lnTo>
                <a:lnTo>
                  <a:pt x="1216126" y="1216126"/>
                </a:lnTo>
                <a:lnTo>
                  <a:pt x="0" y="121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191670" y="4162554"/>
            <a:ext cx="4614312" cy="1357410"/>
            <a:chOff x="0" y="0"/>
            <a:chExt cx="1266023" cy="3724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6023" cy="372431"/>
            </a:xfrm>
            <a:custGeom>
              <a:avLst/>
              <a:gdLst/>
              <a:ahLst/>
              <a:cxnLst/>
              <a:rect r="r" b="b" t="t" l="l"/>
              <a:pathLst>
                <a:path h="372431" w="1266023">
                  <a:moveTo>
                    <a:pt x="67112" y="0"/>
                  </a:moveTo>
                  <a:lnTo>
                    <a:pt x="1198911" y="0"/>
                  </a:lnTo>
                  <a:cubicBezTo>
                    <a:pt x="1216710" y="0"/>
                    <a:pt x="1233780" y="7071"/>
                    <a:pt x="1246366" y="19657"/>
                  </a:cubicBezTo>
                  <a:cubicBezTo>
                    <a:pt x="1258952" y="32243"/>
                    <a:pt x="1266023" y="49313"/>
                    <a:pt x="1266023" y="67112"/>
                  </a:cubicBezTo>
                  <a:lnTo>
                    <a:pt x="1266023" y="305319"/>
                  </a:lnTo>
                  <a:cubicBezTo>
                    <a:pt x="1266023" y="323118"/>
                    <a:pt x="1258952" y="340188"/>
                    <a:pt x="1246366" y="352774"/>
                  </a:cubicBezTo>
                  <a:cubicBezTo>
                    <a:pt x="1233780" y="365360"/>
                    <a:pt x="1216710" y="372431"/>
                    <a:pt x="1198911" y="372431"/>
                  </a:cubicBezTo>
                  <a:lnTo>
                    <a:pt x="67112" y="372431"/>
                  </a:lnTo>
                  <a:cubicBezTo>
                    <a:pt x="49313" y="372431"/>
                    <a:pt x="32243" y="365360"/>
                    <a:pt x="19657" y="352774"/>
                  </a:cubicBezTo>
                  <a:cubicBezTo>
                    <a:pt x="7071" y="340188"/>
                    <a:pt x="0" y="323118"/>
                    <a:pt x="0" y="305319"/>
                  </a:cubicBezTo>
                  <a:lnTo>
                    <a:pt x="0" y="67112"/>
                  </a:lnTo>
                  <a:cubicBezTo>
                    <a:pt x="0" y="49313"/>
                    <a:pt x="7071" y="32243"/>
                    <a:pt x="19657" y="19657"/>
                  </a:cubicBezTo>
                  <a:cubicBezTo>
                    <a:pt x="32243" y="7071"/>
                    <a:pt x="49313" y="0"/>
                    <a:pt x="67112" y="0"/>
                  </a:cubicBezTo>
                  <a:close/>
                </a:path>
              </a:pathLst>
            </a:custGeom>
            <a:solidFill>
              <a:srgbClr val="F1BAA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76200"/>
              <a:ext cx="1266023" cy="296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49"/>
                </a:lnSpc>
              </a:pPr>
              <a:r>
                <a:rPr lang="en-US" b="true" sz="2499" spc="-12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Produce more carbon than they absorb  must purchase credits.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29302" y="6253322"/>
            <a:ext cx="4614312" cy="1357410"/>
            <a:chOff x="0" y="0"/>
            <a:chExt cx="1266023" cy="3724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6023" cy="372431"/>
            </a:xfrm>
            <a:custGeom>
              <a:avLst/>
              <a:gdLst/>
              <a:ahLst/>
              <a:cxnLst/>
              <a:rect r="r" b="b" t="t" l="l"/>
              <a:pathLst>
                <a:path h="372431" w="1266023">
                  <a:moveTo>
                    <a:pt x="67112" y="0"/>
                  </a:moveTo>
                  <a:lnTo>
                    <a:pt x="1198911" y="0"/>
                  </a:lnTo>
                  <a:cubicBezTo>
                    <a:pt x="1216710" y="0"/>
                    <a:pt x="1233780" y="7071"/>
                    <a:pt x="1246366" y="19657"/>
                  </a:cubicBezTo>
                  <a:cubicBezTo>
                    <a:pt x="1258952" y="32243"/>
                    <a:pt x="1266023" y="49313"/>
                    <a:pt x="1266023" y="67112"/>
                  </a:cubicBezTo>
                  <a:lnTo>
                    <a:pt x="1266023" y="305319"/>
                  </a:lnTo>
                  <a:cubicBezTo>
                    <a:pt x="1266023" y="323118"/>
                    <a:pt x="1258952" y="340188"/>
                    <a:pt x="1246366" y="352774"/>
                  </a:cubicBezTo>
                  <a:cubicBezTo>
                    <a:pt x="1233780" y="365360"/>
                    <a:pt x="1216710" y="372431"/>
                    <a:pt x="1198911" y="372431"/>
                  </a:cubicBezTo>
                  <a:lnTo>
                    <a:pt x="67112" y="372431"/>
                  </a:lnTo>
                  <a:cubicBezTo>
                    <a:pt x="49313" y="372431"/>
                    <a:pt x="32243" y="365360"/>
                    <a:pt x="19657" y="352774"/>
                  </a:cubicBezTo>
                  <a:cubicBezTo>
                    <a:pt x="7071" y="340188"/>
                    <a:pt x="0" y="323118"/>
                    <a:pt x="0" y="305319"/>
                  </a:cubicBezTo>
                  <a:lnTo>
                    <a:pt x="0" y="67112"/>
                  </a:lnTo>
                  <a:cubicBezTo>
                    <a:pt x="0" y="49313"/>
                    <a:pt x="7071" y="32243"/>
                    <a:pt x="19657" y="19657"/>
                  </a:cubicBezTo>
                  <a:cubicBezTo>
                    <a:pt x="32243" y="7071"/>
                    <a:pt x="49313" y="0"/>
                    <a:pt x="67112" y="0"/>
                  </a:cubicBezTo>
                  <a:close/>
                </a:path>
              </a:pathLst>
            </a:custGeom>
            <a:solidFill>
              <a:srgbClr val="EFE5D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76200"/>
              <a:ext cx="1266023" cy="296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49"/>
                </a:lnSpc>
              </a:pPr>
              <a:r>
                <a:rPr lang="en-US" b="true" sz="2499" spc="-12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Carbon balanced neither buy nor sell credits.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29302" y="8345678"/>
            <a:ext cx="4614312" cy="1357410"/>
            <a:chOff x="0" y="0"/>
            <a:chExt cx="1266023" cy="3724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6023" cy="372431"/>
            </a:xfrm>
            <a:custGeom>
              <a:avLst/>
              <a:gdLst/>
              <a:ahLst/>
              <a:cxnLst/>
              <a:rect r="r" b="b" t="t" l="l"/>
              <a:pathLst>
                <a:path h="372431" w="1266023">
                  <a:moveTo>
                    <a:pt x="67112" y="0"/>
                  </a:moveTo>
                  <a:lnTo>
                    <a:pt x="1198911" y="0"/>
                  </a:lnTo>
                  <a:cubicBezTo>
                    <a:pt x="1216710" y="0"/>
                    <a:pt x="1233780" y="7071"/>
                    <a:pt x="1246366" y="19657"/>
                  </a:cubicBezTo>
                  <a:cubicBezTo>
                    <a:pt x="1258952" y="32243"/>
                    <a:pt x="1266023" y="49313"/>
                    <a:pt x="1266023" y="67112"/>
                  </a:cubicBezTo>
                  <a:lnTo>
                    <a:pt x="1266023" y="305319"/>
                  </a:lnTo>
                  <a:cubicBezTo>
                    <a:pt x="1266023" y="323118"/>
                    <a:pt x="1258952" y="340188"/>
                    <a:pt x="1246366" y="352774"/>
                  </a:cubicBezTo>
                  <a:cubicBezTo>
                    <a:pt x="1233780" y="365360"/>
                    <a:pt x="1216710" y="372431"/>
                    <a:pt x="1198911" y="372431"/>
                  </a:cubicBezTo>
                  <a:lnTo>
                    <a:pt x="67112" y="372431"/>
                  </a:lnTo>
                  <a:cubicBezTo>
                    <a:pt x="49313" y="372431"/>
                    <a:pt x="32243" y="365360"/>
                    <a:pt x="19657" y="352774"/>
                  </a:cubicBezTo>
                  <a:cubicBezTo>
                    <a:pt x="7071" y="340188"/>
                    <a:pt x="0" y="323118"/>
                    <a:pt x="0" y="305319"/>
                  </a:cubicBezTo>
                  <a:lnTo>
                    <a:pt x="0" y="67112"/>
                  </a:lnTo>
                  <a:cubicBezTo>
                    <a:pt x="0" y="49313"/>
                    <a:pt x="7071" y="32243"/>
                    <a:pt x="19657" y="19657"/>
                  </a:cubicBezTo>
                  <a:cubicBezTo>
                    <a:pt x="32243" y="7071"/>
                    <a:pt x="49313" y="0"/>
                    <a:pt x="67112" y="0"/>
                  </a:cubicBezTo>
                  <a:close/>
                </a:path>
              </a:pathLst>
            </a:custGeom>
            <a:solidFill>
              <a:srgbClr val="03A22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76200"/>
              <a:ext cx="1266023" cy="296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49"/>
                </a:lnSpc>
              </a:pPr>
              <a:r>
                <a:rPr lang="en-US" b="true" sz="2499" spc="-12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Absorb more carbon than they emit  can sell credits.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615711" y="637496"/>
            <a:ext cx="13963021" cy="190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673" spc="-333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Carbon Credit Issuance and Entity Classification System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00726" y="4162554"/>
            <a:ext cx="1805681" cy="1725340"/>
            <a:chOff x="0" y="0"/>
            <a:chExt cx="2407575" cy="23004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99260" y="0"/>
              <a:ext cx="1609054" cy="1609054"/>
            </a:xfrm>
            <a:custGeom>
              <a:avLst/>
              <a:gdLst/>
              <a:ahLst/>
              <a:cxnLst/>
              <a:rect r="r" b="b" t="t" l="l"/>
              <a:pathLst>
                <a:path h="1609054" w="1609054">
                  <a:moveTo>
                    <a:pt x="0" y="0"/>
                  </a:moveTo>
                  <a:lnTo>
                    <a:pt x="1609055" y="0"/>
                  </a:lnTo>
                  <a:lnTo>
                    <a:pt x="1609055" y="1609054"/>
                  </a:lnTo>
                  <a:lnTo>
                    <a:pt x="0" y="1609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1706723"/>
              <a:ext cx="2407575" cy="593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5"/>
                </a:lnSpc>
                <a:spcBef>
                  <a:spcPct val="0"/>
                </a:spcBef>
              </a:pPr>
              <a:r>
                <a:rPr lang="en-US" b="true" sz="2703" spc="-135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Net</a:t>
              </a:r>
              <a:r>
                <a:rPr lang="en-US" b="true" sz="2703" spc="-135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Emitters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030521" y="6181724"/>
            <a:ext cx="1675887" cy="1671250"/>
            <a:chOff x="0" y="0"/>
            <a:chExt cx="2234516" cy="22283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56052" y="0"/>
              <a:ext cx="1609054" cy="1609054"/>
            </a:xfrm>
            <a:custGeom>
              <a:avLst/>
              <a:gdLst/>
              <a:ahLst/>
              <a:cxnLst/>
              <a:rect r="r" b="b" t="t" l="l"/>
              <a:pathLst>
                <a:path h="1609054" w="1609054">
                  <a:moveTo>
                    <a:pt x="0" y="0"/>
                  </a:moveTo>
                  <a:lnTo>
                    <a:pt x="1609055" y="0"/>
                  </a:lnTo>
                  <a:lnTo>
                    <a:pt x="1609055" y="1609054"/>
                  </a:lnTo>
                  <a:lnTo>
                    <a:pt x="0" y="1609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1634603"/>
              <a:ext cx="2234516" cy="593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5"/>
                </a:lnSpc>
                <a:spcBef>
                  <a:spcPct val="0"/>
                </a:spcBef>
              </a:pPr>
              <a:r>
                <a:rPr lang="en-US" b="true" sz="2703" spc="-135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Net</a:t>
              </a:r>
              <a:r>
                <a:rPr lang="en-US" b="true" sz="2703" spc="-135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Neutral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97222" y="8285079"/>
            <a:ext cx="2109186" cy="1696635"/>
            <a:chOff x="0" y="0"/>
            <a:chExt cx="2812248" cy="22621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01597" y="0"/>
              <a:ext cx="1609054" cy="1609054"/>
            </a:xfrm>
            <a:custGeom>
              <a:avLst/>
              <a:gdLst/>
              <a:ahLst/>
              <a:cxnLst/>
              <a:rect r="r" b="b" t="t" l="l"/>
              <a:pathLst>
                <a:path h="1609054" w="1609054">
                  <a:moveTo>
                    <a:pt x="0" y="0"/>
                  </a:moveTo>
                  <a:lnTo>
                    <a:pt x="1609054" y="0"/>
                  </a:lnTo>
                  <a:lnTo>
                    <a:pt x="1609054" y="1609054"/>
                  </a:lnTo>
                  <a:lnTo>
                    <a:pt x="0" y="1609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0" y="1668450"/>
              <a:ext cx="2812248" cy="593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5"/>
                </a:lnSpc>
                <a:spcBef>
                  <a:spcPct val="0"/>
                </a:spcBef>
              </a:pPr>
              <a:r>
                <a:rPr lang="en-US" b="true" sz="2703" spc="-135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Net</a:t>
              </a:r>
              <a:r>
                <a:rPr lang="en-US" b="true" sz="2703" spc="-135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Absorbers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3426500"/>
            <a:ext cx="4022071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499" spc="-224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Credit Issuance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83911" y="3241804"/>
            <a:ext cx="4022071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499" spc="-224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Types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52966" y="4684459"/>
            <a:ext cx="7091034" cy="118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 spc="-16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Issue carbon credits thr</a:t>
            </a:r>
            <a:r>
              <a:rPr lang="en-US" b="true" sz="3399" spc="-16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ough transparent verification processes 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795270" y="4896808"/>
            <a:ext cx="841494" cy="841494"/>
          </a:xfrm>
          <a:custGeom>
            <a:avLst/>
            <a:gdLst/>
            <a:ahLst/>
            <a:cxnLst/>
            <a:rect r="r" b="b" t="t" l="l"/>
            <a:pathLst>
              <a:path h="841494" w="841494">
                <a:moveTo>
                  <a:pt x="0" y="0"/>
                </a:moveTo>
                <a:lnTo>
                  <a:pt x="841493" y="0"/>
                </a:lnTo>
                <a:lnTo>
                  <a:pt x="841493" y="841493"/>
                </a:lnTo>
                <a:lnTo>
                  <a:pt x="0" y="841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907765" y="6726926"/>
            <a:ext cx="7091034" cy="118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 spc="-16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Promote responsibility and sustainable practices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795270" y="6939274"/>
            <a:ext cx="841494" cy="841494"/>
          </a:xfrm>
          <a:custGeom>
            <a:avLst/>
            <a:gdLst/>
            <a:ahLst/>
            <a:cxnLst/>
            <a:rect r="r" b="b" t="t" l="l"/>
            <a:pathLst>
              <a:path h="841494" w="841494">
                <a:moveTo>
                  <a:pt x="0" y="0"/>
                </a:moveTo>
                <a:lnTo>
                  <a:pt x="841493" y="0"/>
                </a:lnTo>
                <a:lnTo>
                  <a:pt x="841493" y="841494"/>
                </a:lnTo>
                <a:lnTo>
                  <a:pt x="0" y="8414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Modern Abstract Shape"/>
          <p:cNvSpPr/>
          <p:nvPr/>
        </p:nvSpPr>
        <p:spPr>
          <a:xfrm flipH="false" flipV="false" rot="0">
            <a:off x="16889469" y="8430144"/>
            <a:ext cx="3378017" cy="2347722"/>
          </a:xfrm>
          <a:custGeom>
            <a:avLst/>
            <a:gdLst/>
            <a:ahLst/>
            <a:cxnLst/>
            <a:rect r="r" b="b" t="t" l="l"/>
            <a:pathLst>
              <a:path h="2347722" w="3378017">
                <a:moveTo>
                  <a:pt x="0" y="0"/>
                </a:moveTo>
                <a:lnTo>
                  <a:pt x="3378017" y="0"/>
                </a:lnTo>
                <a:lnTo>
                  <a:pt x="3378017" y="2347722"/>
                </a:lnTo>
                <a:lnTo>
                  <a:pt x="0" y="2347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4452" y="881667"/>
            <a:ext cx="1216126" cy="1216126"/>
          </a:xfrm>
          <a:custGeom>
            <a:avLst/>
            <a:gdLst/>
            <a:ahLst/>
            <a:cxnLst/>
            <a:rect r="r" b="b" t="t" l="l"/>
            <a:pathLst>
              <a:path h="1216126" w="1216126">
                <a:moveTo>
                  <a:pt x="0" y="0"/>
                </a:moveTo>
                <a:lnTo>
                  <a:pt x="1216126" y="0"/>
                </a:lnTo>
                <a:lnTo>
                  <a:pt x="1216126" y="1216126"/>
                </a:lnTo>
                <a:lnTo>
                  <a:pt x="0" y="1216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7601329" y="-7601329"/>
            <a:ext cx="3085341" cy="18288000"/>
            <a:chOff x="0" y="0"/>
            <a:chExt cx="3796562" cy="225036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96562" cy="22503676"/>
            </a:xfrm>
            <a:custGeom>
              <a:avLst/>
              <a:gdLst/>
              <a:ahLst/>
              <a:cxnLst/>
              <a:rect r="r" b="b" t="t" l="l"/>
              <a:pathLst>
                <a:path h="22503676" w="3796562">
                  <a:moveTo>
                    <a:pt x="0" y="0"/>
                  </a:moveTo>
                  <a:lnTo>
                    <a:pt x="3796562" y="0"/>
                  </a:lnTo>
                  <a:lnTo>
                    <a:pt x="3796562" y="22503676"/>
                  </a:lnTo>
                  <a:lnTo>
                    <a:pt x="0" y="22503676"/>
                  </a:ln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3796562" cy="22446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20637" y="603674"/>
            <a:ext cx="1216126" cy="1216126"/>
          </a:xfrm>
          <a:custGeom>
            <a:avLst/>
            <a:gdLst/>
            <a:ahLst/>
            <a:cxnLst/>
            <a:rect r="r" b="b" t="t" l="l"/>
            <a:pathLst>
              <a:path h="1216126" w="1216126">
                <a:moveTo>
                  <a:pt x="0" y="0"/>
                </a:moveTo>
                <a:lnTo>
                  <a:pt x="1216126" y="0"/>
                </a:lnTo>
                <a:lnTo>
                  <a:pt x="1216126" y="1216126"/>
                </a:lnTo>
                <a:lnTo>
                  <a:pt x="0" y="1216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17" y="3085341"/>
            <a:ext cx="4798105" cy="7201659"/>
          </a:xfrm>
          <a:custGeom>
            <a:avLst/>
            <a:gdLst/>
            <a:ahLst/>
            <a:cxnLst/>
            <a:rect r="r" b="b" t="t" l="l"/>
            <a:pathLst>
              <a:path h="7201659" w="4798105">
                <a:moveTo>
                  <a:pt x="0" y="0"/>
                </a:moveTo>
                <a:lnTo>
                  <a:pt x="4798105" y="0"/>
                </a:lnTo>
                <a:lnTo>
                  <a:pt x="4798105" y="7201659"/>
                </a:lnTo>
                <a:lnTo>
                  <a:pt x="0" y="7201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19289" y="3881566"/>
            <a:ext cx="9552384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spc="-17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</a:t>
            </a:r>
            <a:r>
              <a:rPr lang="en-US" b="true" sz="3499" spc="-17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onsulting Services 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-17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Help with certification and strategic business planning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528018" y="4143840"/>
            <a:ext cx="731993" cy="758153"/>
            <a:chOff x="0" y="0"/>
            <a:chExt cx="192788" cy="1996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2788" cy="199678"/>
            </a:xfrm>
            <a:custGeom>
              <a:avLst/>
              <a:gdLst/>
              <a:ahLst/>
              <a:cxnLst/>
              <a:rect r="r" b="b" t="t" l="l"/>
              <a:pathLst>
                <a:path h="199678" w="192788">
                  <a:moveTo>
                    <a:pt x="96394" y="0"/>
                  </a:moveTo>
                  <a:lnTo>
                    <a:pt x="96394" y="0"/>
                  </a:lnTo>
                  <a:cubicBezTo>
                    <a:pt x="121960" y="0"/>
                    <a:pt x="146478" y="10156"/>
                    <a:pt x="164555" y="28233"/>
                  </a:cubicBezTo>
                  <a:cubicBezTo>
                    <a:pt x="182633" y="46311"/>
                    <a:pt x="192788" y="70829"/>
                    <a:pt x="192788" y="96394"/>
                  </a:cubicBezTo>
                  <a:lnTo>
                    <a:pt x="192788" y="103284"/>
                  </a:lnTo>
                  <a:cubicBezTo>
                    <a:pt x="192788" y="128849"/>
                    <a:pt x="182633" y="153368"/>
                    <a:pt x="164555" y="171445"/>
                  </a:cubicBezTo>
                  <a:cubicBezTo>
                    <a:pt x="146478" y="189522"/>
                    <a:pt x="121960" y="199678"/>
                    <a:pt x="96394" y="199678"/>
                  </a:cubicBezTo>
                  <a:lnTo>
                    <a:pt x="96394" y="199678"/>
                  </a:lnTo>
                  <a:cubicBezTo>
                    <a:pt x="70829" y="199678"/>
                    <a:pt x="46311" y="189522"/>
                    <a:pt x="28233" y="171445"/>
                  </a:cubicBezTo>
                  <a:cubicBezTo>
                    <a:pt x="10156" y="153368"/>
                    <a:pt x="0" y="128849"/>
                    <a:pt x="0" y="103284"/>
                  </a:cubicBezTo>
                  <a:lnTo>
                    <a:pt x="0" y="96394"/>
                  </a:lnTo>
                  <a:cubicBezTo>
                    <a:pt x="0" y="70829"/>
                    <a:pt x="10156" y="46311"/>
                    <a:pt x="28233" y="28233"/>
                  </a:cubicBezTo>
                  <a:cubicBezTo>
                    <a:pt x="46311" y="10156"/>
                    <a:pt x="70829" y="0"/>
                    <a:pt x="96394" y="0"/>
                  </a:cubicBezTo>
                  <a:close/>
                </a:path>
              </a:pathLst>
            </a:custGeom>
            <a:solidFill>
              <a:srgbClr val="01A22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76200"/>
              <a:ext cx="192788" cy="123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615711" y="637496"/>
            <a:ext cx="13963021" cy="190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673" spc="-333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Consulting Services and Revenue Generation Tools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528018" y="6159966"/>
            <a:ext cx="731993" cy="758153"/>
            <a:chOff x="0" y="0"/>
            <a:chExt cx="192788" cy="1996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2788" cy="199678"/>
            </a:xfrm>
            <a:custGeom>
              <a:avLst/>
              <a:gdLst/>
              <a:ahLst/>
              <a:cxnLst/>
              <a:rect r="r" b="b" t="t" l="l"/>
              <a:pathLst>
                <a:path h="199678" w="192788">
                  <a:moveTo>
                    <a:pt x="96394" y="0"/>
                  </a:moveTo>
                  <a:lnTo>
                    <a:pt x="96394" y="0"/>
                  </a:lnTo>
                  <a:cubicBezTo>
                    <a:pt x="121960" y="0"/>
                    <a:pt x="146478" y="10156"/>
                    <a:pt x="164555" y="28233"/>
                  </a:cubicBezTo>
                  <a:cubicBezTo>
                    <a:pt x="182633" y="46311"/>
                    <a:pt x="192788" y="70829"/>
                    <a:pt x="192788" y="96394"/>
                  </a:cubicBezTo>
                  <a:lnTo>
                    <a:pt x="192788" y="103284"/>
                  </a:lnTo>
                  <a:cubicBezTo>
                    <a:pt x="192788" y="128849"/>
                    <a:pt x="182633" y="153368"/>
                    <a:pt x="164555" y="171445"/>
                  </a:cubicBezTo>
                  <a:cubicBezTo>
                    <a:pt x="146478" y="189522"/>
                    <a:pt x="121960" y="199678"/>
                    <a:pt x="96394" y="199678"/>
                  </a:cubicBezTo>
                  <a:lnTo>
                    <a:pt x="96394" y="199678"/>
                  </a:lnTo>
                  <a:cubicBezTo>
                    <a:pt x="70829" y="199678"/>
                    <a:pt x="46311" y="189522"/>
                    <a:pt x="28233" y="171445"/>
                  </a:cubicBezTo>
                  <a:cubicBezTo>
                    <a:pt x="10156" y="153368"/>
                    <a:pt x="0" y="128849"/>
                    <a:pt x="0" y="103284"/>
                  </a:cubicBezTo>
                  <a:lnTo>
                    <a:pt x="0" y="96394"/>
                  </a:lnTo>
                  <a:cubicBezTo>
                    <a:pt x="0" y="70829"/>
                    <a:pt x="10156" y="46311"/>
                    <a:pt x="28233" y="28233"/>
                  </a:cubicBezTo>
                  <a:cubicBezTo>
                    <a:pt x="46311" y="10156"/>
                    <a:pt x="70829" y="0"/>
                    <a:pt x="96394" y="0"/>
                  </a:cubicBezTo>
                  <a:close/>
                </a:path>
              </a:pathLst>
            </a:custGeom>
            <a:solidFill>
              <a:srgbClr val="01A22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76200"/>
              <a:ext cx="192788" cy="123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28018" y="8175419"/>
            <a:ext cx="731993" cy="758153"/>
            <a:chOff x="0" y="0"/>
            <a:chExt cx="192788" cy="1996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2788" cy="199678"/>
            </a:xfrm>
            <a:custGeom>
              <a:avLst/>
              <a:gdLst/>
              <a:ahLst/>
              <a:cxnLst/>
              <a:rect r="r" b="b" t="t" l="l"/>
              <a:pathLst>
                <a:path h="199678" w="192788">
                  <a:moveTo>
                    <a:pt x="96394" y="0"/>
                  </a:moveTo>
                  <a:lnTo>
                    <a:pt x="96394" y="0"/>
                  </a:lnTo>
                  <a:cubicBezTo>
                    <a:pt x="121960" y="0"/>
                    <a:pt x="146478" y="10156"/>
                    <a:pt x="164555" y="28233"/>
                  </a:cubicBezTo>
                  <a:cubicBezTo>
                    <a:pt x="182633" y="46311"/>
                    <a:pt x="192788" y="70829"/>
                    <a:pt x="192788" y="96394"/>
                  </a:cubicBezTo>
                  <a:lnTo>
                    <a:pt x="192788" y="103284"/>
                  </a:lnTo>
                  <a:cubicBezTo>
                    <a:pt x="192788" y="128849"/>
                    <a:pt x="182633" y="153368"/>
                    <a:pt x="164555" y="171445"/>
                  </a:cubicBezTo>
                  <a:cubicBezTo>
                    <a:pt x="146478" y="189522"/>
                    <a:pt x="121960" y="199678"/>
                    <a:pt x="96394" y="199678"/>
                  </a:cubicBezTo>
                  <a:lnTo>
                    <a:pt x="96394" y="199678"/>
                  </a:lnTo>
                  <a:cubicBezTo>
                    <a:pt x="70829" y="199678"/>
                    <a:pt x="46311" y="189522"/>
                    <a:pt x="28233" y="171445"/>
                  </a:cubicBezTo>
                  <a:cubicBezTo>
                    <a:pt x="10156" y="153368"/>
                    <a:pt x="0" y="128849"/>
                    <a:pt x="0" y="103284"/>
                  </a:cubicBezTo>
                  <a:lnTo>
                    <a:pt x="0" y="96394"/>
                  </a:lnTo>
                  <a:cubicBezTo>
                    <a:pt x="0" y="70829"/>
                    <a:pt x="10156" y="46311"/>
                    <a:pt x="28233" y="28233"/>
                  </a:cubicBezTo>
                  <a:cubicBezTo>
                    <a:pt x="46311" y="10156"/>
                    <a:pt x="70829" y="0"/>
                    <a:pt x="96394" y="0"/>
                  </a:cubicBezTo>
                  <a:close/>
                </a:path>
              </a:pathLst>
            </a:custGeom>
            <a:solidFill>
              <a:srgbClr val="01A22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76200"/>
              <a:ext cx="192788" cy="123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619289" y="5897692"/>
            <a:ext cx="10137982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spc="-17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Training</a:t>
            </a:r>
            <a:r>
              <a:rPr lang="en-US" b="true" sz="3499" spc="-17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-17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Skill enhancement for regulatory compliance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19289" y="7972272"/>
            <a:ext cx="10137982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spc="-17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API and Premium Data</a:t>
            </a:r>
            <a:r>
              <a:rPr lang="en-US" b="true" sz="3499" spc="-17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-17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Revenue generation channels for organizations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1308" y="-479499"/>
            <a:ext cx="9664529" cy="11245997"/>
            <a:chOff x="0" y="0"/>
            <a:chExt cx="6985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23"/>
              <a:ext cx="698500" cy="802753"/>
            </a:xfrm>
            <a:custGeom>
              <a:avLst/>
              <a:gdLst/>
              <a:ahLst/>
              <a:cxnLst/>
              <a:rect r="r" b="b" t="t" l="l"/>
              <a:pathLst>
                <a:path h="802753" w="698500">
                  <a:moveTo>
                    <a:pt x="371861" y="8133"/>
                  </a:moveTo>
                  <a:lnTo>
                    <a:pt x="675889" y="185021"/>
                  </a:lnTo>
                  <a:cubicBezTo>
                    <a:pt x="689888" y="193166"/>
                    <a:pt x="698500" y="208141"/>
                    <a:pt x="698500" y="224337"/>
                  </a:cubicBezTo>
                  <a:lnTo>
                    <a:pt x="698500" y="578417"/>
                  </a:lnTo>
                  <a:cubicBezTo>
                    <a:pt x="698500" y="594613"/>
                    <a:pt x="689888" y="609588"/>
                    <a:pt x="675889" y="617733"/>
                  </a:cubicBezTo>
                  <a:lnTo>
                    <a:pt x="371861" y="794621"/>
                  </a:lnTo>
                  <a:cubicBezTo>
                    <a:pt x="357884" y="802754"/>
                    <a:pt x="340616" y="802754"/>
                    <a:pt x="326639" y="794621"/>
                  </a:cubicBezTo>
                  <a:lnTo>
                    <a:pt x="22611" y="617733"/>
                  </a:lnTo>
                  <a:cubicBezTo>
                    <a:pt x="8612" y="609588"/>
                    <a:pt x="0" y="594613"/>
                    <a:pt x="0" y="578417"/>
                  </a:cubicBezTo>
                  <a:lnTo>
                    <a:pt x="0" y="224337"/>
                  </a:lnTo>
                  <a:cubicBezTo>
                    <a:pt x="0" y="208141"/>
                    <a:pt x="8612" y="193166"/>
                    <a:pt x="22611" y="185021"/>
                  </a:cubicBezTo>
                  <a:lnTo>
                    <a:pt x="326639" y="8133"/>
                  </a:lnTo>
                  <a:cubicBezTo>
                    <a:pt x="340616" y="0"/>
                    <a:pt x="357884" y="0"/>
                    <a:pt x="371861" y="8133"/>
                  </a:cubicBezTo>
                  <a:close/>
                </a:path>
              </a:pathLst>
            </a:custGeom>
            <a:solidFill>
              <a:srgbClr val="41B8D5">
                <a:alpha val="1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15900"/>
              <a:ext cx="6985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19607" y="3245897"/>
            <a:ext cx="1897603" cy="1897603"/>
          </a:xfrm>
          <a:custGeom>
            <a:avLst/>
            <a:gdLst/>
            <a:ahLst/>
            <a:cxnLst/>
            <a:rect r="r" b="b" t="t" l="l"/>
            <a:pathLst>
              <a:path h="1897603" w="1897603">
                <a:moveTo>
                  <a:pt x="0" y="0"/>
                </a:moveTo>
                <a:lnTo>
                  <a:pt x="1897603" y="0"/>
                </a:lnTo>
                <a:lnTo>
                  <a:pt x="1897603" y="1897603"/>
                </a:lnTo>
                <a:lnTo>
                  <a:pt x="0" y="1897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90374" y="311236"/>
            <a:ext cx="2232019" cy="22320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Create Carbon Credits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08534" y="3600450"/>
            <a:ext cx="2232019" cy="22320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Verified Body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96863" y="262835"/>
            <a:ext cx="2232019" cy="223201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Trading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44250" y="6972220"/>
            <a:ext cx="2232019" cy="223201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Financial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43032" y="6740061"/>
            <a:ext cx="2232019" cy="223201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Public Reporting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31315" y="3393653"/>
            <a:ext cx="2232019" cy="223201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Vefication system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263334" y="1975965"/>
            <a:ext cx="3086100" cy="1543050"/>
            <a:chOff x="0" y="0"/>
            <a:chExt cx="812800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0782" y="0"/>
              <a:ext cx="771235" cy="406400"/>
            </a:xfrm>
            <a:custGeom>
              <a:avLst/>
              <a:gdLst/>
              <a:ahLst/>
              <a:cxnLst/>
              <a:rect r="r" b="b" t="t" l="l"/>
              <a:pathLst>
                <a:path h="406400" w="771235">
                  <a:moveTo>
                    <a:pt x="538645" y="0"/>
                  </a:moveTo>
                  <a:lnTo>
                    <a:pt x="232591" y="0"/>
                  </a:lnTo>
                  <a:cubicBezTo>
                    <a:pt x="200466" y="0"/>
                    <a:pt x="169656" y="12762"/>
                    <a:pt x="146940" y="35478"/>
                  </a:cubicBezTo>
                  <a:lnTo>
                    <a:pt x="14696" y="167722"/>
                  </a:lnTo>
                  <a:cubicBezTo>
                    <a:pt x="5286" y="177132"/>
                    <a:pt x="0" y="189893"/>
                    <a:pt x="0" y="203200"/>
                  </a:cubicBezTo>
                  <a:cubicBezTo>
                    <a:pt x="0" y="216507"/>
                    <a:pt x="5286" y="229268"/>
                    <a:pt x="14696" y="238678"/>
                  </a:cubicBezTo>
                  <a:lnTo>
                    <a:pt x="146940" y="370922"/>
                  </a:lnTo>
                  <a:cubicBezTo>
                    <a:pt x="169656" y="393638"/>
                    <a:pt x="200466" y="406400"/>
                    <a:pt x="232591" y="406400"/>
                  </a:cubicBezTo>
                  <a:lnTo>
                    <a:pt x="538645" y="406400"/>
                  </a:lnTo>
                  <a:cubicBezTo>
                    <a:pt x="570770" y="406400"/>
                    <a:pt x="601580" y="393638"/>
                    <a:pt x="624296" y="370922"/>
                  </a:cubicBezTo>
                  <a:lnTo>
                    <a:pt x="756540" y="238678"/>
                  </a:lnTo>
                  <a:cubicBezTo>
                    <a:pt x="765950" y="229268"/>
                    <a:pt x="771236" y="216507"/>
                    <a:pt x="771236" y="203200"/>
                  </a:cubicBezTo>
                  <a:cubicBezTo>
                    <a:pt x="771236" y="189893"/>
                    <a:pt x="765950" y="177132"/>
                    <a:pt x="756540" y="167722"/>
                  </a:cubicBezTo>
                  <a:lnTo>
                    <a:pt x="624296" y="35478"/>
                  </a:lnTo>
                  <a:cubicBezTo>
                    <a:pt x="601580" y="12762"/>
                    <a:pt x="570770" y="0"/>
                    <a:pt x="538645" y="0"/>
                  </a:cubicBezTo>
                  <a:close/>
                </a:path>
              </a:pathLst>
            </a:custGeom>
            <a:solidFill>
              <a:srgbClr val="EBB84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52400" y="76200"/>
              <a:ext cx="5080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From environmental data and IoT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628882" y="5293103"/>
            <a:ext cx="3086100" cy="1543050"/>
            <a:chOff x="0" y="0"/>
            <a:chExt cx="81280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20782" y="0"/>
              <a:ext cx="771235" cy="406400"/>
            </a:xfrm>
            <a:custGeom>
              <a:avLst/>
              <a:gdLst/>
              <a:ahLst/>
              <a:cxnLst/>
              <a:rect r="r" b="b" t="t" l="l"/>
              <a:pathLst>
                <a:path h="406400" w="771235">
                  <a:moveTo>
                    <a:pt x="538645" y="0"/>
                  </a:moveTo>
                  <a:lnTo>
                    <a:pt x="232591" y="0"/>
                  </a:lnTo>
                  <a:cubicBezTo>
                    <a:pt x="200466" y="0"/>
                    <a:pt x="169656" y="12762"/>
                    <a:pt x="146940" y="35478"/>
                  </a:cubicBezTo>
                  <a:lnTo>
                    <a:pt x="14696" y="167722"/>
                  </a:lnTo>
                  <a:cubicBezTo>
                    <a:pt x="5286" y="177132"/>
                    <a:pt x="0" y="189893"/>
                    <a:pt x="0" y="203200"/>
                  </a:cubicBezTo>
                  <a:cubicBezTo>
                    <a:pt x="0" y="216507"/>
                    <a:pt x="5286" y="229268"/>
                    <a:pt x="14696" y="238678"/>
                  </a:cubicBezTo>
                  <a:lnTo>
                    <a:pt x="146940" y="370922"/>
                  </a:lnTo>
                  <a:cubicBezTo>
                    <a:pt x="169656" y="393638"/>
                    <a:pt x="200466" y="406400"/>
                    <a:pt x="232591" y="406400"/>
                  </a:cubicBezTo>
                  <a:lnTo>
                    <a:pt x="538645" y="406400"/>
                  </a:lnTo>
                  <a:cubicBezTo>
                    <a:pt x="570770" y="406400"/>
                    <a:pt x="601580" y="393638"/>
                    <a:pt x="624296" y="370922"/>
                  </a:cubicBezTo>
                  <a:lnTo>
                    <a:pt x="756540" y="238678"/>
                  </a:lnTo>
                  <a:cubicBezTo>
                    <a:pt x="765950" y="229268"/>
                    <a:pt x="771236" y="216507"/>
                    <a:pt x="771236" y="203200"/>
                  </a:cubicBezTo>
                  <a:cubicBezTo>
                    <a:pt x="771236" y="189893"/>
                    <a:pt x="765950" y="177132"/>
                    <a:pt x="756540" y="167722"/>
                  </a:cubicBezTo>
                  <a:lnTo>
                    <a:pt x="624296" y="35478"/>
                  </a:lnTo>
                  <a:cubicBezTo>
                    <a:pt x="601580" y="12762"/>
                    <a:pt x="570770" y="0"/>
                    <a:pt x="538645" y="0"/>
                  </a:cubicBezTo>
                  <a:close/>
                </a:path>
              </a:pathLst>
            </a:custGeom>
            <a:solidFill>
              <a:srgbClr val="EBB84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52400" y="76200"/>
              <a:ext cx="5080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By global standards (Verra, Gold Standard &amp; TGO)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117210" y="1850603"/>
            <a:ext cx="3086100" cy="1543050"/>
            <a:chOff x="0" y="0"/>
            <a:chExt cx="812800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20782" y="0"/>
              <a:ext cx="771235" cy="406400"/>
            </a:xfrm>
            <a:custGeom>
              <a:avLst/>
              <a:gdLst/>
              <a:ahLst/>
              <a:cxnLst/>
              <a:rect r="r" b="b" t="t" l="l"/>
              <a:pathLst>
                <a:path h="406400" w="771235">
                  <a:moveTo>
                    <a:pt x="538645" y="0"/>
                  </a:moveTo>
                  <a:lnTo>
                    <a:pt x="232591" y="0"/>
                  </a:lnTo>
                  <a:cubicBezTo>
                    <a:pt x="200466" y="0"/>
                    <a:pt x="169656" y="12762"/>
                    <a:pt x="146940" y="35478"/>
                  </a:cubicBezTo>
                  <a:lnTo>
                    <a:pt x="14696" y="167722"/>
                  </a:lnTo>
                  <a:cubicBezTo>
                    <a:pt x="5286" y="177132"/>
                    <a:pt x="0" y="189893"/>
                    <a:pt x="0" y="203200"/>
                  </a:cubicBezTo>
                  <a:cubicBezTo>
                    <a:pt x="0" y="216507"/>
                    <a:pt x="5286" y="229268"/>
                    <a:pt x="14696" y="238678"/>
                  </a:cubicBezTo>
                  <a:lnTo>
                    <a:pt x="146940" y="370922"/>
                  </a:lnTo>
                  <a:cubicBezTo>
                    <a:pt x="169656" y="393638"/>
                    <a:pt x="200466" y="406400"/>
                    <a:pt x="232591" y="406400"/>
                  </a:cubicBezTo>
                  <a:lnTo>
                    <a:pt x="538645" y="406400"/>
                  </a:lnTo>
                  <a:cubicBezTo>
                    <a:pt x="570770" y="406400"/>
                    <a:pt x="601580" y="393638"/>
                    <a:pt x="624296" y="370922"/>
                  </a:cubicBezTo>
                  <a:lnTo>
                    <a:pt x="756540" y="238678"/>
                  </a:lnTo>
                  <a:cubicBezTo>
                    <a:pt x="765950" y="229268"/>
                    <a:pt x="771236" y="216507"/>
                    <a:pt x="771236" y="203200"/>
                  </a:cubicBezTo>
                  <a:cubicBezTo>
                    <a:pt x="771236" y="189893"/>
                    <a:pt x="765950" y="177132"/>
                    <a:pt x="756540" y="167722"/>
                  </a:cubicBezTo>
                  <a:lnTo>
                    <a:pt x="624296" y="35478"/>
                  </a:lnTo>
                  <a:cubicBezTo>
                    <a:pt x="601580" y="12762"/>
                    <a:pt x="570770" y="0"/>
                    <a:pt x="538645" y="0"/>
                  </a:cubicBezTo>
                  <a:close/>
                </a:path>
              </a:pathLst>
            </a:custGeom>
            <a:solidFill>
              <a:srgbClr val="EBB84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52400" y="76200"/>
              <a:ext cx="5080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Through the platform marketplace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117210" y="8432714"/>
            <a:ext cx="3086100" cy="1543050"/>
            <a:chOff x="0" y="0"/>
            <a:chExt cx="812800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20782" y="0"/>
              <a:ext cx="771235" cy="406400"/>
            </a:xfrm>
            <a:custGeom>
              <a:avLst/>
              <a:gdLst/>
              <a:ahLst/>
              <a:cxnLst/>
              <a:rect r="r" b="b" t="t" l="l"/>
              <a:pathLst>
                <a:path h="406400" w="771235">
                  <a:moveTo>
                    <a:pt x="538645" y="0"/>
                  </a:moveTo>
                  <a:lnTo>
                    <a:pt x="232591" y="0"/>
                  </a:lnTo>
                  <a:cubicBezTo>
                    <a:pt x="200466" y="0"/>
                    <a:pt x="169656" y="12762"/>
                    <a:pt x="146940" y="35478"/>
                  </a:cubicBezTo>
                  <a:lnTo>
                    <a:pt x="14696" y="167722"/>
                  </a:lnTo>
                  <a:cubicBezTo>
                    <a:pt x="5286" y="177132"/>
                    <a:pt x="0" y="189893"/>
                    <a:pt x="0" y="203200"/>
                  </a:cubicBezTo>
                  <a:cubicBezTo>
                    <a:pt x="0" y="216507"/>
                    <a:pt x="5286" y="229268"/>
                    <a:pt x="14696" y="238678"/>
                  </a:cubicBezTo>
                  <a:lnTo>
                    <a:pt x="146940" y="370922"/>
                  </a:lnTo>
                  <a:cubicBezTo>
                    <a:pt x="169656" y="393638"/>
                    <a:pt x="200466" y="406400"/>
                    <a:pt x="232591" y="406400"/>
                  </a:cubicBezTo>
                  <a:lnTo>
                    <a:pt x="538645" y="406400"/>
                  </a:lnTo>
                  <a:cubicBezTo>
                    <a:pt x="570770" y="406400"/>
                    <a:pt x="601580" y="393638"/>
                    <a:pt x="624296" y="370922"/>
                  </a:cubicBezTo>
                  <a:lnTo>
                    <a:pt x="756540" y="238678"/>
                  </a:lnTo>
                  <a:cubicBezTo>
                    <a:pt x="765950" y="229268"/>
                    <a:pt x="771236" y="216507"/>
                    <a:pt x="771236" y="203200"/>
                  </a:cubicBezTo>
                  <a:cubicBezTo>
                    <a:pt x="771236" y="189893"/>
                    <a:pt x="765950" y="177132"/>
                    <a:pt x="756540" y="167722"/>
                  </a:cubicBezTo>
                  <a:lnTo>
                    <a:pt x="624296" y="35478"/>
                  </a:lnTo>
                  <a:cubicBezTo>
                    <a:pt x="601580" y="12762"/>
                    <a:pt x="570770" y="0"/>
                    <a:pt x="538645" y="0"/>
                  </a:cubicBezTo>
                  <a:close/>
                </a:path>
              </a:pathLst>
            </a:custGeom>
            <a:solidFill>
              <a:srgbClr val="EBB84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52400" y="76200"/>
              <a:ext cx="5080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For sustainable projects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604274" y="4981422"/>
            <a:ext cx="3086100" cy="1543050"/>
            <a:chOff x="0" y="0"/>
            <a:chExt cx="812800" cy="406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20782" y="0"/>
              <a:ext cx="771235" cy="406400"/>
            </a:xfrm>
            <a:custGeom>
              <a:avLst/>
              <a:gdLst/>
              <a:ahLst/>
              <a:cxnLst/>
              <a:rect r="r" b="b" t="t" l="l"/>
              <a:pathLst>
                <a:path h="406400" w="771235">
                  <a:moveTo>
                    <a:pt x="538645" y="0"/>
                  </a:moveTo>
                  <a:lnTo>
                    <a:pt x="232591" y="0"/>
                  </a:lnTo>
                  <a:cubicBezTo>
                    <a:pt x="200466" y="0"/>
                    <a:pt x="169656" y="12762"/>
                    <a:pt x="146940" y="35478"/>
                  </a:cubicBezTo>
                  <a:lnTo>
                    <a:pt x="14696" y="167722"/>
                  </a:lnTo>
                  <a:cubicBezTo>
                    <a:pt x="5286" y="177132"/>
                    <a:pt x="0" y="189893"/>
                    <a:pt x="0" y="203200"/>
                  </a:cubicBezTo>
                  <a:cubicBezTo>
                    <a:pt x="0" y="216507"/>
                    <a:pt x="5286" y="229268"/>
                    <a:pt x="14696" y="238678"/>
                  </a:cubicBezTo>
                  <a:lnTo>
                    <a:pt x="146940" y="370922"/>
                  </a:lnTo>
                  <a:cubicBezTo>
                    <a:pt x="169656" y="393638"/>
                    <a:pt x="200466" y="406400"/>
                    <a:pt x="232591" y="406400"/>
                  </a:cubicBezTo>
                  <a:lnTo>
                    <a:pt x="538645" y="406400"/>
                  </a:lnTo>
                  <a:cubicBezTo>
                    <a:pt x="570770" y="406400"/>
                    <a:pt x="601580" y="393638"/>
                    <a:pt x="624296" y="370922"/>
                  </a:cubicBezTo>
                  <a:lnTo>
                    <a:pt x="756540" y="238678"/>
                  </a:lnTo>
                  <a:cubicBezTo>
                    <a:pt x="765950" y="229268"/>
                    <a:pt x="771236" y="216507"/>
                    <a:pt x="771236" y="203200"/>
                  </a:cubicBezTo>
                  <a:cubicBezTo>
                    <a:pt x="771236" y="189893"/>
                    <a:pt x="765950" y="177132"/>
                    <a:pt x="756540" y="167722"/>
                  </a:cubicBezTo>
                  <a:lnTo>
                    <a:pt x="624296" y="35478"/>
                  </a:lnTo>
                  <a:cubicBezTo>
                    <a:pt x="601580" y="12762"/>
                    <a:pt x="570770" y="0"/>
                    <a:pt x="538645" y="0"/>
                  </a:cubicBezTo>
                  <a:close/>
                </a:path>
              </a:pathLst>
            </a:custGeom>
            <a:solidFill>
              <a:srgbClr val="EBB84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52400" y="76200"/>
              <a:ext cx="5080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recording and transparent inspection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836293" y="8432714"/>
            <a:ext cx="3086100" cy="1543050"/>
            <a:chOff x="0" y="0"/>
            <a:chExt cx="812800" cy="406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20782" y="0"/>
              <a:ext cx="771235" cy="406400"/>
            </a:xfrm>
            <a:custGeom>
              <a:avLst/>
              <a:gdLst/>
              <a:ahLst/>
              <a:cxnLst/>
              <a:rect r="r" b="b" t="t" l="l"/>
              <a:pathLst>
                <a:path h="406400" w="771235">
                  <a:moveTo>
                    <a:pt x="538645" y="0"/>
                  </a:moveTo>
                  <a:lnTo>
                    <a:pt x="232591" y="0"/>
                  </a:lnTo>
                  <a:cubicBezTo>
                    <a:pt x="200466" y="0"/>
                    <a:pt x="169656" y="12762"/>
                    <a:pt x="146940" y="35478"/>
                  </a:cubicBezTo>
                  <a:lnTo>
                    <a:pt x="14696" y="167722"/>
                  </a:lnTo>
                  <a:cubicBezTo>
                    <a:pt x="5286" y="177132"/>
                    <a:pt x="0" y="189893"/>
                    <a:pt x="0" y="203200"/>
                  </a:cubicBezTo>
                  <a:cubicBezTo>
                    <a:pt x="0" y="216507"/>
                    <a:pt x="5286" y="229268"/>
                    <a:pt x="14696" y="238678"/>
                  </a:cubicBezTo>
                  <a:lnTo>
                    <a:pt x="146940" y="370922"/>
                  </a:lnTo>
                  <a:cubicBezTo>
                    <a:pt x="169656" y="393638"/>
                    <a:pt x="200466" y="406400"/>
                    <a:pt x="232591" y="406400"/>
                  </a:cubicBezTo>
                  <a:lnTo>
                    <a:pt x="538645" y="406400"/>
                  </a:lnTo>
                  <a:cubicBezTo>
                    <a:pt x="570770" y="406400"/>
                    <a:pt x="601580" y="393638"/>
                    <a:pt x="624296" y="370922"/>
                  </a:cubicBezTo>
                  <a:lnTo>
                    <a:pt x="756540" y="238678"/>
                  </a:lnTo>
                  <a:cubicBezTo>
                    <a:pt x="765950" y="229268"/>
                    <a:pt x="771236" y="216507"/>
                    <a:pt x="771236" y="203200"/>
                  </a:cubicBezTo>
                  <a:cubicBezTo>
                    <a:pt x="771236" y="189893"/>
                    <a:pt x="765950" y="177132"/>
                    <a:pt x="756540" y="167722"/>
                  </a:cubicBezTo>
                  <a:lnTo>
                    <a:pt x="624296" y="35478"/>
                  </a:lnTo>
                  <a:cubicBezTo>
                    <a:pt x="601580" y="12762"/>
                    <a:pt x="570770" y="0"/>
                    <a:pt x="538645" y="0"/>
                  </a:cubicBezTo>
                  <a:close/>
                </a:path>
              </a:pathLst>
            </a:custGeom>
            <a:solidFill>
              <a:srgbClr val="EBB84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52400" y="76200"/>
              <a:ext cx="508000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  <a:r>
                <a:rPr lang="en-US" b="true" sz="2400" spc="-12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Access to data and project results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542266" y="5033957"/>
            <a:ext cx="5203468" cy="1703705"/>
            <a:chOff x="0" y="0"/>
            <a:chExt cx="6937958" cy="2271607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47625"/>
              <a:ext cx="6937958" cy="832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9"/>
                </a:lnSpc>
              </a:pPr>
              <a:r>
                <a:rPr lang="en-US" b="true" sz="3899" spc="116">
                  <a:solidFill>
                    <a:srgbClr val="154314"/>
                  </a:solidFill>
                  <a:latin typeface="Aileron Heavy Bold"/>
                  <a:ea typeface="Aileron Heavy Bold"/>
                  <a:cs typeface="Aileron Heavy Bold"/>
                  <a:sym typeface="Aileron Heavy Bold"/>
                </a:rPr>
                <a:t>CarboniX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941070"/>
              <a:ext cx="6937958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</a:pPr>
              <a:r>
                <a:rPr lang="en-US" sz="2899" spc="144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Empowering Sustainability, Trading the Future</a:t>
              </a: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5913462" y="8063337"/>
            <a:ext cx="4375682" cy="3041099"/>
          </a:xfrm>
          <a:custGeom>
            <a:avLst/>
            <a:gdLst/>
            <a:ahLst/>
            <a:cxnLst/>
            <a:rect r="r" b="b" t="t" l="l"/>
            <a:pathLst>
              <a:path h="3041099" w="4375682">
                <a:moveTo>
                  <a:pt x="0" y="0"/>
                </a:moveTo>
                <a:lnTo>
                  <a:pt x="4375682" y="0"/>
                </a:lnTo>
                <a:lnTo>
                  <a:pt x="4375682" y="3041099"/>
                </a:lnTo>
                <a:lnTo>
                  <a:pt x="0" y="3041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6603428">
            <a:off x="-791493" y="-340753"/>
            <a:ext cx="3640386" cy="2530068"/>
          </a:xfrm>
          <a:custGeom>
            <a:avLst/>
            <a:gdLst/>
            <a:ahLst/>
            <a:cxnLst/>
            <a:rect r="r" b="b" t="t" l="l"/>
            <a:pathLst>
              <a:path h="2530068" w="3640386">
                <a:moveTo>
                  <a:pt x="0" y="0"/>
                </a:moveTo>
                <a:lnTo>
                  <a:pt x="3640386" y="0"/>
                </a:lnTo>
                <a:lnTo>
                  <a:pt x="3640386" y="2530068"/>
                </a:lnTo>
                <a:lnTo>
                  <a:pt x="0" y="2530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3820" y="0"/>
            <a:ext cx="17780359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67807" y="5438355"/>
            <a:ext cx="3640386" cy="2530068"/>
          </a:xfrm>
          <a:custGeom>
            <a:avLst/>
            <a:gdLst/>
            <a:ahLst/>
            <a:cxnLst/>
            <a:rect r="r" b="b" t="t" l="l"/>
            <a:pathLst>
              <a:path h="2530068" w="3640386">
                <a:moveTo>
                  <a:pt x="0" y="0"/>
                </a:moveTo>
                <a:lnTo>
                  <a:pt x="3640386" y="0"/>
                </a:lnTo>
                <a:lnTo>
                  <a:pt x="3640386" y="2530068"/>
                </a:lnTo>
                <a:lnTo>
                  <a:pt x="0" y="253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0990" y="703320"/>
            <a:ext cx="6877992" cy="5261664"/>
          </a:xfrm>
          <a:custGeom>
            <a:avLst/>
            <a:gdLst/>
            <a:ahLst/>
            <a:cxnLst/>
            <a:rect r="r" b="b" t="t" l="l"/>
            <a:pathLst>
              <a:path h="5261664" w="6877992">
                <a:moveTo>
                  <a:pt x="0" y="0"/>
                </a:moveTo>
                <a:lnTo>
                  <a:pt x="6877992" y="0"/>
                </a:lnTo>
                <a:lnTo>
                  <a:pt x="6877992" y="5261664"/>
                </a:lnTo>
                <a:lnTo>
                  <a:pt x="0" y="5261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43557"/>
            <a:ext cx="9038283" cy="304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sz="9000" spc="-450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Financial Projection &amp; ROI Overview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7197167" y="-644198"/>
            <a:ext cx="3875389" cy="19035752"/>
            <a:chOff x="0" y="0"/>
            <a:chExt cx="4768728" cy="234237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68728" cy="23423795"/>
            </a:xfrm>
            <a:custGeom>
              <a:avLst/>
              <a:gdLst/>
              <a:ahLst/>
              <a:cxnLst/>
              <a:rect r="r" b="b" t="t" l="l"/>
              <a:pathLst>
                <a:path h="23423795" w="4768728">
                  <a:moveTo>
                    <a:pt x="0" y="0"/>
                  </a:moveTo>
                  <a:lnTo>
                    <a:pt x="4768728" y="0"/>
                  </a:lnTo>
                  <a:lnTo>
                    <a:pt x="4768728" y="23423795"/>
                  </a:lnTo>
                  <a:lnTo>
                    <a:pt x="0" y="23423795"/>
                  </a:ln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4768728" cy="23366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76860" y="837973"/>
            <a:ext cx="1268139" cy="1199977"/>
          </a:xfrm>
          <a:custGeom>
            <a:avLst/>
            <a:gdLst/>
            <a:ahLst/>
            <a:cxnLst/>
            <a:rect r="r" b="b" t="t" l="l"/>
            <a:pathLst>
              <a:path h="1199977" w="1268139">
                <a:moveTo>
                  <a:pt x="0" y="0"/>
                </a:moveTo>
                <a:lnTo>
                  <a:pt x="1268139" y="0"/>
                </a:lnTo>
                <a:lnTo>
                  <a:pt x="1268139" y="1199976"/>
                </a:lnTo>
                <a:lnTo>
                  <a:pt x="0" y="1199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724975">
            <a:off x="6198748" y="1087225"/>
            <a:ext cx="1546457" cy="1632145"/>
          </a:xfrm>
          <a:custGeom>
            <a:avLst/>
            <a:gdLst/>
            <a:ahLst/>
            <a:cxnLst/>
            <a:rect r="r" b="b" t="t" l="l"/>
            <a:pathLst>
              <a:path h="1632145" w="1546457">
                <a:moveTo>
                  <a:pt x="0" y="0"/>
                </a:moveTo>
                <a:lnTo>
                  <a:pt x="1546457" y="0"/>
                </a:lnTo>
                <a:lnTo>
                  <a:pt x="1546457" y="1632144"/>
                </a:lnTo>
                <a:lnTo>
                  <a:pt x="0" y="16321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4452" y="881667"/>
            <a:ext cx="1216126" cy="1216126"/>
          </a:xfrm>
          <a:custGeom>
            <a:avLst/>
            <a:gdLst/>
            <a:ahLst/>
            <a:cxnLst/>
            <a:rect r="r" b="b" t="t" l="l"/>
            <a:pathLst>
              <a:path h="1216126" w="1216126">
                <a:moveTo>
                  <a:pt x="0" y="0"/>
                </a:moveTo>
                <a:lnTo>
                  <a:pt x="1216126" y="0"/>
                </a:lnTo>
                <a:lnTo>
                  <a:pt x="1216126" y="1216126"/>
                </a:lnTo>
                <a:lnTo>
                  <a:pt x="0" y="12161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017" y="5993834"/>
            <a:ext cx="10381849" cy="199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0637" indent="-220319" lvl="1">
              <a:lnSpc>
                <a:spcPts val="3061"/>
              </a:lnSpc>
              <a:buFont typeface="Arial"/>
              <a:buChar char="•"/>
            </a:pPr>
            <a:r>
              <a:rPr lang="en-US" b="true" sz="2040" spc="-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Carbon Trad</a:t>
            </a:r>
            <a:r>
              <a:rPr lang="en-US" b="true" sz="2040" spc="-30" u="non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ing Base: </a:t>
            </a:r>
            <a:r>
              <a:rPr lang="en-US" sz="2040" spc="-30" u="none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330M THB projected market; aligned with global fee benchmarks</a:t>
            </a:r>
          </a:p>
          <a:p>
            <a:pPr algn="just" marL="440637" indent="-220319" lvl="1">
              <a:lnSpc>
                <a:spcPts val="3061"/>
              </a:lnSpc>
              <a:buFont typeface="Arial"/>
              <a:buChar char="•"/>
            </a:pPr>
            <a:r>
              <a:rPr lang="en-US" b="true" sz="2040" spc="-30" u="non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Consulting &amp; Training: </a:t>
            </a:r>
            <a:r>
              <a:rPr lang="en-US" sz="2040" spc="-30" u="none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High-margin, value-added services targeting key industries</a:t>
            </a:r>
          </a:p>
          <a:p>
            <a:pPr algn="just" marL="440637" indent="-220319" lvl="1">
              <a:lnSpc>
                <a:spcPts val="3061"/>
              </a:lnSpc>
              <a:buFont typeface="Arial"/>
              <a:buChar char="•"/>
            </a:pPr>
            <a:r>
              <a:rPr lang="en-US" b="true" sz="2040" spc="-30" u="non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Subscription Growth: </a:t>
            </a:r>
            <a:r>
              <a:rPr lang="en-US" sz="2040" spc="-30" u="none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Tiered pricing for SMEs to enterprises; strong recurring</a:t>
            </a:r>
            <a:r>
              <a:rPr lang="en-US" b="true" sz="2040" spc="-30" u="non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040" spc="-30" u="none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potential</a:t>
            </a:r>
          </a:p>
          <a:p>
            <a:pPr algn="just" marL="440637" indent="-220319" lvl="1">
              <a:lnSpc>
                <a:spcPts val="3061"/>
              </a:lnSpc>
              <a:buFont typeface="Arial"/>
              <a:buChar char="•"/>
            </a:pPr>
            <a:r>
              <a:rPr lang="en-US" b="true" sz="2040" spc="-30" u="non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Platform Expansion: </a:t>
            </a:r>
            <a:r>
              <a:rPr lang="en-US" sz="2040" spc="-30" u="none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API, analytics, and compliance tools for ecosystem integration</a:t>
            </a:r>
          </a:p>
          <a:p>
            <a:pPr algn="just" marL="440637" indent="-220319" lvl="1">
              <a:lnSpc>
                <a:spcPts val="3061"/>
              </a:lnSpc>
              <a:buFont typeface="Arial"/>
              <a:buChar char="•"/>
            </a:pPr>
            <a:r>
              <a:rPr lang="en-US" b="true" sz="2040" spc="-30" u="non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Positioned for Growth: </a:t>
            </a:r>
            <a:r>
              <a:rPr lang="en-US" sz="2040" spc="-30" u="none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Revenue scales with market maturity and ESG adoption</a:t>
            </a:r>
          </a:p>
          <a:p>
            <a:pPr algn="just" marL="32890" indent="-16445" lvl="1">
              <a:lnSpc>
                <a:spcPts val="228"/>
              </a:lnSpc>
              <a:buFont typeface="Arial"/>
              <a:buChar char="•"/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94685" y="405958"/>
            <a:ext cx="1648090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20"/>
              </a:lnSpc>
              <a:spcBef>
                <a:spcPct val="0"/>
              </a:spcBef>
            </a:pPr>
            <a:r>
              <a:rPr lang="en-US" b="true" sz="6100" spc="-305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Financial Projection &amp; ROI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4685" y="5344676"/>
            <a:ext cx="4474877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699" spc="-13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Diversified Revenue Streams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399061" y="1066999"/>
            <a:ext cx="8298103" cy="476686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94685" y="1710883"/>
            <a:ext cx="10471832" cy="207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2"/>
              </a:lnSpc>
              <a:spcBef>
                <a:spcPct val="0"/>
              </a:spcBef>
            </a:pPr>
            <a:r>
              <a:rPr lang="en-US" sz="2394" spc="-11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Our carbon platform targets Thailand’s growing voluntary carbon market with a projected 6.2M THB in first-year revenue, driven by transactions, consulting, subscriptions, and data services. </a:t>
            </a:r>
            <a:r>
              <a:rPr lang="en-US" b="true" sz="2394" spc="-119">
                <a:solidFill>
                  <a:srgbClr val="5BD40A"/>
                </a:solidFill>
                <a:latin typeface="Aileron Bold"/>
                <a:ea typeface="Aileron Bold"/>
                <a:cs typeface="Aileron Bold"/>
                <a:sym typeface="Aileron Bold"/>
              </a:rPr>
              <a:t>With a 22% ROI and a 2.78-year payback period</a:t>
            </a:r>
            <a:r>
              <a:rPr lang="en-US" sz="2394" spc="-11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, the model offers strong early returns and scalable growth potential in a rising ESG-focused economy.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28734" y="5124090"/>
            <a:ext cx="8438759" cy="526957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129014" y="5354201"/>
            <a:ext cx="2838199" cy="55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1586" spc="-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Revenue Projections  (MTHB)</a:t>
            </a:r>
          </a:p>
          <a:p>
            <a:pPr algn="ctr">
              <a:lnSpc>
                <a:spcPts val="222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Modern Abstract Shape"/>
          <p:cNvSpPr/>
          <p:nvPr/>
        </p:nvSpPr>
        <p:spPr>
          <a:xfrm flipH="false" flipV="false" rot="0">
            <a:off x="16889469" y="8430144"/>
            <a:ext cx="3378017" cy="2347722"/>
          </a:xfrm>
          <a:custGeom>
            <a:avLst/>
            <a:gdLst/>
            <a:ahLst/>
            <a:cxnLst/>
            <a:rect r="r" b="b" t="t" l="l"/>
            <a:pathLst>
              <a:path h="2347722" w="3378017">
                <a:moveTo>
                  <a:pt x="0" y="0"/>
                </a:moveTo>
                <a:lnTo>
                  <a:pt x="3378017" y="0"/>
                </a:lnTo>
                <a:lnTo>
                  <a:pt x="3378017" y="2347722"/>
                </a:lnTo>
                <a:lnTo>
                  <a:pt x="0" y="2347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3860" y="389465"/>
            <a:ext cx="2287325" cy="2287325"/>
          </a:xfrm>
          <a:custGeom>
            <a:avLst/>
            <a:gdLst/>
            <a:ahLst/>
            <a:cxnLst/>
            <a:rect r="r" b="b" t="t" l="l"/>
            <a:pathLst>
              <a:path h="2287325" w="2287325">
                <a:moveTo>
                  <a:pt x="0" y="0"/>
                </a:moveTo>
                <a:lnTo>
                  <a:pt x="2287325" y="0"/>
                </a:lnTo>
                <a:lnTo>
                  <a:pt x="2287325" y="2287325"/>
                </a:lnTo>
                <a:lnTo>
                  <a:pt x="0" y="228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23120" y="6240012"/>
            <a:ext cx="1771218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128596" y="3040749"/>
            <a:ext cx="0" cy="6398526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884373" y="5990604"/>
            <a:ext cx="488445" cy="4884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852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52400"/>
              <a:ext cx="660400" cy="58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259300" y="7676032"/>
            <a:ext cx="916561" cy="2380677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5105860" y="389465"/>
            <a:ext cx="2948492" cy="2325623"/>
          </a:xfrm>
          <a:custGeom>
            <a:avLst/>
            <a:gdLst/>
            <a:ahLst/>
            <a:cxnLst/>
            <a:rect r="r" b="b" t="t" l="l"/>
            <a:pathLst>
              <a:path h="2325623" w="2948492">
                <a:moveTo>
                  <a:pt x="0" y="0"/>
                </a:moveTo>
                <a:lnTo>
                  <a:pt x="2948492" y="0"/>
                </a:lnTo>
                <a:lnTo>
                  <a:pt x="2948492" y="2325623"/>
                </a:lnTo>
                <a:lnTo>
                  <a:pt x="0" y="2325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20595" y="1164720"/>
            <a:ext cx="972401" cy="698913"/>
          </a:xfrm>
          <a:custGeom>
            <a:avLst/>
            <a:gdLst/>
            <a:ahLst/>
            <a:cxnLst/>
            <a:rect r="r" b="b" t="t" l="l"/>
            <a:pathLst>
              <a:path h="698913" w="972401">
                <a:moveTo>
                  <a:pt x="0" y="0"/>
                </a:moveTo>
                <a:lnTo>
                  <a:pt x="972400" y="0"/>
                </a:lnTo>
                <a:lnTo>
                  <a:pt x="972400" y="698913"/>
                </a:lnTo>
                <a:lnTo>
                  <a:pt x="0" y="698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56591" y="1971970"/>
            <a:ext cx="752849" cy="454529"/>
          </a:xfrm>
          <a:custGeom>
            <a:avLst/>
            <a:gdLst/>
            <a:ahLst/>
            <a:cxnLst/>
            <a:rect r="r" b="b" t="t" l="l"/>
            <a:pathLst>
              <a:path h="454529" w="752849">
                <a:moveTo>
                  <a:pt x="0" y="0"/>
                </a:moveTo>
                <a:lnTo>
                  <a:pt x="752849" y="0"/>
                </a:lnTo>
                <a:lnTo>
                  <a:pt x="752849" y="454529"/>
                </a:lnTo>
                <a:lnTo>
                  <a:pt x="0" y="4545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12659" y="5856549"/>
            <a:ext cx="711966" cy="673132"/>
          </a:xfrm>
          <a:custGeom>
            <a:avLst/>
            <a:gdLst/>
            <a:ahLst/>
            <a:cxnLst/>
            <a:rect r="r" b="b" t="t" l="l"/>
            <a:pathLst>
              <a:path h="673132" w="711966">
                <a:moveTo>
                  <a:pt x="0" y="0"/>
                </a:moveTo>
                <a:lnTo>
                  <a:pt x="711966" y="0"/>
                </a:lnTo>
                <a:lnTo>
                  <a:pt x="711966" y="673131"/>
                </a:lnTo>
                <a:lnTo>
                  <a:pt x="0" y="6731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6501105"/>
            <a:ext cx="894387" cy="707379"/>
          </a:xfrm>
          <a:custGeom>
            <a:avLst/>
            <a:gdLst/>
            <a:ahLst/>
            <a:cxnLst/>
            <a:rect r="r" b="b" t="t" l="l"/>
            <a:pathLst>
              <a:path h="707379" w="894387">
                <a:moveTo>
                  <a:pt x="0" y="0"/>
                </a:moveTo>
                <a:lnTo>
                  <a:pt x="894387" y="0"/>
                </a:lnTo>
                <a:lnTo>
                  <a:pt x="894387" y="707379"/>
                </a:lnTo>
                <a:lnTo>
                  <a:pt x="0" y="707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6845" y="3027403"/>
            <a:ext cx="702460" cy="927340"/>
          </a:xfrm>
          <a:custGeom>
            <a:avLst/>
            <a:gdLst/>
            <a:ahLst/>
            <a:cxnLst/>
            <a:rect r="r" b="b" t="t" l="l"/>
            <a:pathLst>
              <a:path h="927340" w="702460">
                <a:moveTo>
                  <a:pt x="0" y="0"/>
                </a:moveTo>
                <a:lnTo>
                  <a:pt x="702460" y="0"/>
                </a:lnTo>
                <a:lnTo>
                  <a:pt x="702460" y="927340"/>
                </a:lnTo>
                <a:lnTo>
                  <a:pt x="0" y="9273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79211" y="6479048"/>
            <a:ext cx="752485" cy="801582"/>
          </a:xfrm>
          <a:custGeom>
            <a:avLst/>
            <a:gdLst/>
            <a:ahLst/>
            <a:cxnLst/>
            <a:rect r="r" b="b" t="t" l="l"/>
            <a:pathLst>
              <a:path h="801582" w="752485">
                <a:moveTo>
                  <a:pt x="0" y="0"/>
                </a:moveTo>
                <a:lnTo>
                  <a:pt x="752485" y="0"/>
                </a:lnTo>
                <a:lnTo>
                  <a:pt x="752485" y="801582"/>
                </a:lnTo>
                <a:lnTo>
                  <a:pt x="0" y="8015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10262" y="3092680"/>
            <a:ext cx="886593" cy="738088"/>
          </a:xfrm>
          <a:custGeom>
            <a:avLst/>
            <a:gdLst/>
            <a:ahLst/>
            <a:cxnLst/>
            <a:rect r="r" b="b" t="t" l="l"/>
            <a:pathLst>
              <a:path h="738088" w="886593">
                <a:moveTo>
                  <a:pt x="0" y="0"/>
                </a:moveTo>
                <a:lnTo>
                  <a:pt x="886592" y="0"/>
                </a:lnTo>
                <a:lnTo>
                  <a:pt x="886592" y="738089"/>
                </a:lnTo>
                <a:lnTo>
                  <a:pt x="0" y="73808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01309" y="1971970"/>
            <a:ext cx="2633020" cy="342293"/>
          </a:xfrm>
          <a:custGeom>
            <a:avLst/>
            <a:gdLst/>
            <a:ahLst/>
            <a:cxnLst/>
            <a:rect r="r" b="b" t="t" l="l"/>
            <a:pathLst>
              <a:path h="342293" w="2633020">
                <a:moveTo>
                  <a:pt x="0" y="0"/>
                </a:moveTo>
                <a:lnTo>
                  <a:pt x="2633021" y="0"/>
                </a:lnTo>
                <a:lnTo>
                  <a:pt x="2633021" y="342292"/>
                </a:lnTo>
                <a:lnTo>
                  <a:pt x="0" y="3422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945961" y="1087380"/>
            <a:ext cx="9176378" cy="102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0"/>
              </a:lnSpc>
            </a:pPr>
            <a:r>
              <a:rPr lang="en-US" b="true" sz="8500" spc="-425">
                <a:solidFill>
                  <a:srgbClr val="27852D"/>
                </a:solidFill>
                <a:latin typeface="Aileron Bold"/>
                <a:ea typeface="Aileron Bold"/>
                <a:cs typeface="Aileron Bold"/>
                <a:sym typeface="Aileron Bold"/>
              </a:rPr>
              <a:t>Risk Mitigation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9663" y="3302909"/>
            <a:ext cx="7151562" cy="313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3"/>
              </a:lnSpc>
            </a:pPr>
          </a:p>
          <a:p>
            <a:pPr algn="l">
              <a:lnSpc>
                <a:spcPts val="4092"/>
              </a:lnSpc>
            </a:pPr>
            <a:r>
              <a:rPr lang="en-US" sz="2273" spc="102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Diversify credit types (forestry, technology)</a:t>
            </a:r>
          </a:p>
          <a:p>
            <a:pPr algn="l">
              <a:lnSpc>
                <a:spcPts val="4092"/>
              </a:lnSpc>
            </a:pPr>
            <a:r>
              <a:rPr lang="en-US" sz="2273" spc="102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Engage in lobbying and scenario planning</a:t>
            </a:r>
          </a:p>
          <a:p>
            <a:pPr algn="l">
              <a:lnSpc>
                <a:spcPts val="4092"/>
              </a:lnSpc>
            </a:pPr>
            <a:r>
              <a:rPr lang="en-US" sz="2273" spc="102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Use robust verification (ICROA, VERRA)</a:t>
            </a:r>
          </a:p>
          <a:p>
            <a:pPr algn="l">
              <a:lnSpc>
                <a:spcPts val="4092"/>
              </a:lnSpc>
            </a:pPr>
            <a:r>
              <a:rPr lang="en-US" sz="2273" spc="102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Prioritize transparency and stakeholder trust</a:t>
            </a:r>
          </a:p>
          <a:p>
            <a:pPr algn="ctr">
              <a:lnSpc>
                <a:spcPts val="409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211015" y="3133047"/>
            <a:ext cx="5296545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 spc="-174">
                <a:solidFill>
                  <a:srgbClr val="27852D"/>
                </a:solidFill>
                <a:latin typeface="Aileron Bold"/>
                <a:ea typeface="Aileron Bold"/>
                <a:cs typeface="Aileron Bold"/>
                <a:sym typeface="Aileron Bold"/>
              </a:rPr>
              <a:t>Strategic &amp; Regulatory Risks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7496" y="3129937"/>
            <a:ext cx="3317131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 spc="-174">
                <a:solidFill>
                  <a:srgbClr val="27852D"/>
                </a:solidFill>
                <a:latin typeface="Aileron Bold"/>
                <a:ea typeface="Aileron Bold"/>
                <a:cs typeface="Aileron Bold"/>
                <a:sym typeface="Aileron Bold"/>
              </a:rPr>
              <a:t>Operational Risks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79211" y="3811868"/>
            <a:ext cx="6510238" cy="213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Implement redundant systems and disaster recovery</a:t>
            </a:r>
          </a:p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Utilize AI for fraud detection</a:t>
            </a:r>
          </a:p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Apply credit insurance and collateral</a:t>
            </a:r>
          </a:p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Adopt cloud infrastructure for scalability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11015" y="6539438"/>
            <a:ext cx="2787427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b="true" sz="3499" spc="-174">
                <a:solidFill>
                  <a:srgbClr val="27852D"/>
                </a:solidFill>
                <a:latin typeface="Aileron Bold"/>
                <a:ea typeface="Aileron Bold"/>
                <a:cs typeface="Aileron Bold"/>
                <a:sym typeface="Aileron Bold"/>
              </a:rPr>
              <a:t>Financial Risks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4311" y="7307652"/>
            <a:ext cx="5434583" cy="213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Maintain reserve capital and credit lines</a:t>
            </a:r>
          </a:p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Use credit scoring and diversify buyers</a:t>
            </a:r>
          </a:p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Hedge currency and interest rate exposures</a:t>
            </a:r>
          </a:p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Use fixed-rate contracts for stability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17496" y="6523007"/>
            <a:ext cx="6830714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 spc="-174">
                <a:solidFill>
                  <a:srgbClr val="27852D"/>
                </a:solidFill>
                <a:latin typeface="Aileron Bold"/>
                <a:ea typeface="Aileron Bold"/>
                <a:cs typeface="Aileron Bold"/>
                <a:sym typeface="Aileron Bold"/>
              </a:rPr>
              <a:t>Data Privacy, Security &amp; Compliance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25558" y="7533157"/>
            <a:ext cx="6145485" cy="213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Encrypt data and use multi-factor authentication</a:t>
            </a:r>
          </a:p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Conduct compliance audits regularly</a:t>
            </a:r>
          </a:p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Deploy surveillance tools to prevent manipulation</a:t>
            </a:r>
          </a:p>
          <a:p>
            <a:pPr algn="l">
              <a:lnSpc>
                <a:spcPts val="4320"/>
              </a:lnSpc>
            </a:pPr>
            <a:r>
              <a:rPr lang="en-US" sz="2400" spc="-120">
                <a:solidFill>
                  <a:srgbClr val="154314"/>
                </a:solidFill>
                <a:latin typeface="Aileron"/>
                <a:ea typeface="Aileron"/>
                <a:cs typeface="Aileron"/>
                <a:sym typeface="Aileron"/>
              </a:rPr>
              <a:t>• Enforce strict AML and KYC processes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60252" y="2723602"/>
            <a:ext cx="11379972" cy="5616311"/>
            <a:chOff x="0" y="0"/>
            <a:chExt cx="14003237" cy="691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03237" cy="6910960"/>
            </a:xfrm>
            <a:custGeom>
              <a:avLst/>
              <a:gdLst/>
              <a:ahLst/>
              <a:cxnLst/>
              <a:rect r="r" b="b" t="t" l="l"/>
              <a:pathLst>
                <a:path h="6910960" w="14003237">
                  <a:moveTo>
                    <a:pt x="0" y="0"/>
                  </a:moveTo>
                  <a:lnTo>
                    <a:pt x="14003237" y="0"/>
                  </a:lnTo>
                  <a:lnTo>
                    <a:pt x="14003237" y="6910960"/>
                  </a:lnTo>
                  <a:lnTo>
                    <a:pt x="0" y="6910960"/>
                  </a:ln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14003237" cy="6853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7612" y="7396074"/>
            <a:ext cx="388080" cy="388080"/>
          </a:xfrm>
          <a:custGeom>
            <a:avLst/>
            <a:gdLst/>
            <a:ahLst/>
            <a:cxnLst/>
            <a:rect r="r" b="b" t="t" l="l"/>
            <a:pathLst>
              <a:path h="388080" w="388080">
                <a:moveTo>
                  <a:pt x="0" y="0"/>
                </a:moveTo>
                <a:lnTo>
                  <a:pt x="388080" y="0"/>
                </a:lnTo>
                <a:lnTo>
                  <a:pt x="388080" y="388080"/>
                </a:lnTo>
                <a:lnTo>
                  <a:pt x="0" y="388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576004" y="1028700"/>
            <a:ext cx="2750402" cy="275040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55" r="0" b="-95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62313" y="5531757"/>
            <a:ext cx="2750402" cy="27504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3333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474986" y="1028700"/>
            <a:ext cx="2750402" cy="275040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-2439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961296" y="5531757"/>
            <a:ext cx="2750402" cy="275040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8384" r="0" b="-3579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371094" y="1028700"/>
            <a:ext cx="2750402" cy="27504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6161" r="0" b="-4050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857404" y="5531757"/>
            <a:ext cx="2750402" cy="275040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-50093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3724975">
            <a:off x="5464483" y="2093002"/>
            <a:ext cx="1153678" cy="1217602"/>
          </a:xfrm>
          <a:custGeom>
            <a:avLst/>
            <a:gdLst/>
            <a:ahLst/>
            <a:cxnLst/>
            <a:rect r="r" b="b" t="t" l="l"/>
            <a:pathLst>
              <a:path h="1217602" w="1153678">
                <a:moveTo>
                  <a:pt x="0" y="0"/>
                </a:moveTo>
                <a:lnTo>
                  <a:pt x="1153678" y="0"/>
                </a:lnTo>
                <a:lnTo>
                  <a:pt x="1153678" y="1217603"/>
                </a:lnTo>
                <a:lnTo>
                  <a:pt x="0" y="1217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467807" y="8559411"/>
            <a:ext cx="3640386" cy="2530068"/>
          </a:xfrm>
          <a:custGeom>
            <a:avLst/>
            <a:gdLst/>
            <a:ahLst/>
            <a:cxnLst/>
            <a:rect r="r" b="b" t="t" l="l"/>
            <a:pathLst>
              <a:path h="2530068" w="3640386">
                <a:moveTo>
                  <a:pt x="0" y="0"/>
                </a:moveTo>
                <a:lnTo>
                  <a:pt x="3640386" y="0"/>
                </a:lnTo>
                <a:lnTo>
                  <a:pt x="3640386" y="2530068"/>
                </a:lnTo>
                <a:lnTo>
                  <a:pt x="0" y="25300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5165140" y="5531757"/>
            <a:ext cx="2750402" cy="275040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956955" y="1003064"/>
            <a:ext cx="2488488" cy="47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sz="3999" spc="-19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CarboniX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85692" y="571848"/>
            <a:ext cx="1216126" cy="1216126"/>
          </a:xfrm>
          <a:custGeom>
            <a:avLst/>
            <a:gdLst/>
            <a:ahLst/>
            <a:cxnLst/>
            <a:rect r="r" b="b" t="t" l="l"/>
            <a:pathLst>
              <a:path h="1216126" w="1216126">
                <a:moveTo>
                  <a:pt x="0" y="0"/>
                </a:moveTo>
                <a:lnTo>
                  <a:pt x="1216127" y="0"/>
                </a:lnTo>
                <a:lnTo>
                  <a:pt x="1216127" y="1216126"/>
                </a:lnTo>
                <a:lnTo>
                  <a:pt x="0" y="121612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259514" y="2121349"/>
            <a:ext cx="2750402" cy="275040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6"/>
              <a:stretch>
                <a:fillRect l="-28359" t="-17850" r="-19647" b="-79492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062313" y="8644110"/>
            <a:ext cx="2750402" cy="54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b="true" sz="2400" spc="-12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Piyawat</a:t>
            </a:r>
          </a:p>
          <a:p>
            <a:pPr algn="ctr">
              <a:lnSpc>
                <a:spcPts val="2064"/>
              </a:lnSpc>
            </a:pPr>
            <a:r>
              <a:rPr lang="en-US" b="true" sz="2400" spc="-12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Visessri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2074" y="6428631"/>
            <a:ext cx="4855815" cy="89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7"/>
              </a:lnSpc>
            </a:pPr>
            <a:r>
              <a:rPr lang="en-US" sz="7508" spc="-375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Our 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7176" y="7520254"/>
            <a:ext cx="3899130" cy="25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3"/>
              </a:lnSpc>
            </a:pPr>
            <a:r>
              <a:rPr lang="en-US" sz="2202" spc="-11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People Behind the Vision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71094" y="4049779"/>
            <a:ext cx="2750402" cy="54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b="true" sz="2400" spc="-12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Phanuwat Chatchinnarat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857404" y="8644110"/>
            <a:ext cx="2750402" cy="28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b="true" sz="2400" spc="-12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Atisak Tongdeeput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74986" y="4137743"/>
            <a:ext cx="2750402" cy="54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b="true" sz="2400" spc="-12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Tanyavat </a:t>
            </a:r>
          </a:p>
          <a:p>
            <a:pPr algn="ctr">
              <a:lnSpc>
                <a:spcPts val="2064"/>
              </a:lnSpc>
            </a:pPr>
            <a:r>
              <a:rPr lang="en-US" b="true" sz="2400" spc="-12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Kaew Pradit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61296" y="8644110"/>
            <a:ext cx="2750402" cy="54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b="true" sz="2400" spc="-12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Kanokpon Cheevanichapan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76004" y="4137743"/>
            <a:ext cx="2750402" cy="28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b="true" sz="2400" spc="-12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Ruj Kasetsuwan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82074" y="8109945"/>
            <a:ext cx="430528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1"/>
              </a:lnSpc>
            </a:pPr>
            <a:r>
              <a:rPr lang="en-US" sz="1901" spc="-13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Our Commitment</a:t>
            </a:r>
          </a:p>
          <a:p>
            <a:pPr algn="just">
              <a:lnSpc>
                <a:spcPts val="2281"/>
              </a:lnSpc>
            </a:pPr>
            <a:r>
              <a:rPr lang="en-US" sz="1901" spc="-13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Through relentless ideation and teamwork, CarboniX delivers a future-ready solution that balances profitability with planetary impact, paving the way for a sustainable tomorrow.</a:t>
            </a:r>
          </a:p>
          <a:p>
            <a:pPr algn="just">
              <a:lnSpc>
                <a:spcPts val="2281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5165140" y="8640800"/>
            <a:ext cx="2750402" cy="54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b="true" sz="2400" spc="-12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Watanyu Lertpongpreecha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59104" y="5111133"/>
            <a:ext cx="4751223" cy="85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5"/>
              </a:lnSpc>
            </a:pPr>
            <a:r>
              <a:rPr lang="en-US" b="true" sz="2899" spc="-14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Ass</a:t>
            </a:r>
            <a:r>
              <a:rPr lang="en-US" b="true" sz="2899" spc="-14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t. Prof. Worapol Pongpech</a:t>
            </a:r>
          </a:p>
          <a:p>
            <a:pPr algn="ctr">
              <a:lnSpc>
                <a:spcPts val="3305"/>
              </a:lnSpc>
            </a:pPr>
            <a:r>
              <a:rPr lang="en-US" b="true" sz="2899" spc="-14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Advisor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9649" y="7602628"/>
            <a:ext cx="5339303" cy="3710815"/>
          </a:xfrm>
          <a:custGeom>
            <a:avLst/>
            <a:gdLst/>
            <a:ahLst/>
            <a:cxnLst/>
            <a:rect r="r" b="b" t="t" l="l"/>
            <a:pathLst>
              <a:path h="3710815" w="5339303">
                <a:moveTo>
                  <a:pt x="0" y="0"/>
                </a:moveTo>
                <a:lnTo>
                  <a:pt x="5339302" y="0"/>
                </a:lnTo>
                <a:lnTo>
                  <a:pt x="5339302" y="3710815"/>
                </a:lnTo>
                <a:lnTo>
                  <a:pt x="0" y="3710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56708" y="666588"/>
            <a:ext cx="8293479" cy="8953823"/>
          </a:xfrm>
          <a:custGeom>
            <a:avLst/>
            <a:gdLst/>
            <a:ahLst/>
            <a:cxnLst/>
            <a:rect r="r" b="b" t="t" l="l"/>
            <a:pathLst>
              <a:path h="8953823" w="8293479">
                <a:moveTo>
                  <a:pt x="0" y="0"/>
                </a:moveTo>
                <a:lnTo>
                  <a:pt x="8293479" y="0"/>
                </a:lnTo>
                <a:lnTo>
                  <a:pt x="8293479" y="8953824"/>
                </a:lnTo>
                <a:lnTo>
                  <a:pt x="0" y="8953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631116"/>
            <a:ext cx="8562995" cy="139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76"/>
              </a:lnSpc>
            </a:pPr>
            <a:r>
              <a:rPr lang="en-US" sz="11600" spc="-580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Thank You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928183" y="1028700"/>
            <a:ext cx="2331117" cy="665428"/>
          </a:xfrm>
          <a:custGeom>
            <a:avLst/>
            <a:gdLst/>
            <a:ahLst/>
            <a:cxnLst/>
            <a:rect r="r" b="b" t="t" l="l"/>
            <a:pathLst>
              <a:path h="665428" w="2331117">
                <a:moveTo>
                  <a:pt x="0" y="0"/>
                </a:moveTo>
                <a:lnTo>
                  <a:pt x="2331117" y="0"/>
                </a:lnTo>
                <a:lnTo>
                  <a:pt x="2331117" y="665428"/>
                </a:lnTo>
                <a:lnTo>
                  <a:pt x="0" y="665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94166" y="1218930"/>
            <a:ext cx="1182695" cy="33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sz="2850" spc="-142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2025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747109" y="4327108"/>
            <a:ext cx="1024383" cy="969322"/>
          </a:xfrm>
          <a:custGeom>
            <a:avLst/>
            <a:gdLst/>
            <a:ahLst/>
            <a:cxnLst/>
            <a:rect r="r" b="b" t="t" l="l"/>
            <a:pathLst>
              <a:path h="969322" w="1024383">
                <a:moveTo>
                  <a:pt x="0" y="0"/>
                </a:moveTo>
                <a:lnTo>
                  <a:pt x="1024382" y="0"/>
                </a:lnTo>
                <a:lnTo>
                  <a:pt x="1024382" y="969322"/>
                </a:lnTo>
                <a:lnTo>
                  <a:pt x="0" y="969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724975">
            <a:off x="6745914" y="2151353"/>
            <a:ext cx="1258585" cy="1328322"/>
          </a:xfrm>
          <a:custGeom>
            <a:avLst/>
            <a:gdLst/>
            <a:ahLst/>
            <a:cxnLst/>
            <a:rect r="r" b="b" t="t" l="l"/>
            <a:pathLst>
              <a:path h="1328322" w="1258585">
                <a:moveTo>
                  <a:pt x="0" y="0"/>
                </a:moveTo>
                <a:lnTo>
                  <a:pt x="1258586" y="0"/>
                </a:lnTo>
                <a:lnTo>
                  <a:pt x="1258586" y="1328322"/>
                </a:lnTo>
                <a:lnTo>
                  <a:pt x="0" y="1328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4452" y="881667"/>
            <a:ext cx="1216126" cy="1216126"/>
          </a:xfrm>
          <a:custGeom>
            <a:avLst/>
            <a:gdLst/>
            <a:ahLst/>
            <a:cxnLst/>
            <a:rect r="r" b="b" t="t" l="l"/>
            <a:pathLst>
              <a:path h="1216126" w="1216126">
                <a:moveTo>
                  <a:pt x="0" y="0"/>
                </a:moveTo>
                <a:lnTo>
                  <a:pt x="1216126" y="0"/>
                </a:lnTo>
                <a:lnTo>
                  <a:pt x="1216126" y="1216126"/>
                </a:lnTo>
                <a:lnTo>
                  <a:pt x="0" y="12161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8879371"/>
            <a:ext cx="354399" cy="354399"/>
          </a:xfrm>
          <a:custGeom>
            <a:avLst/>
            <a:gdLst/>
            <a:ahLst/>
            <a:cxnLst/>
            <a:rect r="r" b="b" t="t" l="l"/>
            <a:pathLst>
              <a:path h="354399" w="354399">
                <a:moveTo>
                  <a:pt x="0" y="0"/>
                </a:moveTo>
                <a:lnTo>
                  <a:pt x="354399" y="0"/>
                </a:lnTo>
                <a:lnTo>
                  <a:pt x="354399" y="354399"/>
                </a:lnTo>
                <a:lnTo>
                  <a:pt x="0" y="3543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44759" y="8879371"/>
            <a:ext cx="354399" cy="354399"/>
          </a:xfrm>
          <a:custGeom>
            <a:avLst/>
            <a:gdLst/>
            <a:ahLst/>
            <a:cxnLst/>
            <a:rect r="r" b="b" t="t" l="l"/>
            <a:pathLst>
              <a:path h="354399" w="354399">
                <a:moveTo>
                  <a:pt x="0" y="0"/>
                </a:moveTo>
                <a:lnTo>
                  <a:pt x="354399" y="0"/>
                </a:lnTo>
                <a:lnTo>
                  <a:pt x="354399" y="354399"/>
                </a:lnTo>
                <a:lnTo>
                  <a:pt x="0" y="3543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2515" y="8979608"/>
            <a:ext cx="2713361" cy="21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"/>
              </a:lnSpc>
            </a:pPr>
            <a:r>
              <a:rPr lang="en-US" sz="18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info@carbonix.com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32508" y="8979608"/>
            <a:ext cx="4011492" cy="21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"/>
              </a:lnSpc>
            </a:pPr>
            <a:r>
              <a:rPr lang="en-US" sz="1800" spc="-9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www.carbonix.com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Modern Abstract Shape"/>
          <p:cNvSpPr/>
          <p:nvPr/>
        </p:nvSpPr>
        <p:spPr>
          <a:xfrm flipH="false" flipV="false" rot="0">
            <a:off x="14928183" y="7067051"/>
            <a:ext cx="5339303" cy="3710815"/>
          </a:xfrm>
          <a:custGeom>
            <a:avLst/>
            <a:gdLst/>
            <a:ahLst/>
            <a:cxnLst/>
            <a:rect r="r" b="b" t="t" l="l"/>
            <a:pathLst>
              <a:path h="3710815" w="5339303">
                <a:moveTo>
                  <a:pt x="0" y="0"/>
                </a:moveTo>
                <a:lnTo>
                  <a:pt x="5339303" y="0"/>
                </a:lnTo>
                <a:lnTo>
                  <a:pt x="5339303" y="3710815"/>
                </a:lnTo>
                <a:lnTo>
                  <a:pt x="0" y="3710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Modern Abstract Shape"/>
          <p:cNvSpPr/>
          <p:nvPr/>
        </p:nvSpPr>
        <p:spPr>
          <a:xfrm flipH="false" flipV="false" rot="0">
            <a:off x="16885869" y="5143500"/>
            <a:ext cx="1024383" cy="969322"/>
          </a:xfrm>
          <a:custGeom>
            <a:avLst/>
            <a:gdLst/>
            <a:ahLst/>
            <a:cxnLst/>
            <a:rect r="r" b="b" t="t" l="l"/>
            <a:pathLst>
              <a:path h="969322" w="1024383">
                <a:moveTo>
                  <a:pt x="0" y="0"/>
                </a:moveTo>
                <a:lnTo>
                  <a:pt x="1024383" y="0"/>
                </a:lnTo>
                <a:lnTo>
                  <a:pt x="1024383" y="969322"/>
                </a:lnTo>
                <a:lnTo>
                  <a:pt x="0" y="969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57297" y="1957836"/>
            <a:ext cx="7322748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spc="-6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Problem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031954" y="2197819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145348" y="2177863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b="true" sz="3600" spc="-17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47772" y="3239904"/>
            <a:ext cx="1015006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 spc="-6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Market Potential &amp; Competitive Assessment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031954" y="3477660"/>
            <a:ext cx="771999" cy="7719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145348" y="3457704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spc="-179" u="non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7772" y="5804041"/>
            <a:ext cx="7322748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 spc="-6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Solution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031954" y="6037341"/>
            <a:ext cx="771999" cy="77199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145348" y="6017385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spc="-179" u="non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57297" y="4442650"/>
            <a:ext cx="7322748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 spc="-6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Business Model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031954" y="4757501"/>
            <a:ext cx="771999" cy="771999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145348" y="4737544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spc="-179" u="non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47772" y="7086109"/>
            <a:ext cx="7322748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 spc="-6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Financial &amp; Risk Mitigation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031954" y="7317182"/>
            <a:ext cx="771999" cy="771999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145348" y="7297226"/>
            <a:ext cx="545211" cy="67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spc="-179" u="non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188294"/>
            <a:ext cx="425758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 spc="-400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Agenda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24975">
            <a:off x="9782602" y="31054"/>
            <a:ext cx="1546457" cy="1632145"/>
          </a:xfrm>
          <a:custGeom>
            <a:avLst/>
            <a:gdLst/>
            <a:ahLst/>
            <a:cxnLst/>
            <a:rect r="r" b="b" t="t" l="l"/>
            <a:pathLst>
              <a:path h="1632145" w="1546457">
                <a:moveTo>
                  <a:pt x="0" y="0"/>
                </a:moveTo>
                <a:lnTo>
                  <a:pt x="1546457" y="0"/>
                </a:lnTo>
                <a:lnTo>
                  <a:pt x="1546457" y="1632145"/>
                </a:lnTo>
                <a:lnTo>
                  <a:pt x="0" y="1632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67807" y="8559411"/>
            <a:ext cx="3640386" cy="2530068"/>
          </a:xfrm>
          <a:custGeom>
            <a:avLst/>
            <a:gdLst/>
            <a:ahLst/>
            <a:cxnLst/>
            <a:rect r="r" b="b" t="t" l="l"/>
            <a:pathLst>
              <a:path h="2530068" w="3640386">
                <a:moveTo>
                  <a:pt x="0" y="0"/>
                </a:moveTo>
                <a:lnTo>
                  <a:pt x="3640386" y="0"/>
                </a:lnTo>
                <a:lnTo>
                  <a:pt x="3640386" y="2530068"/>
                </a:lnTo>
                <a:lnTo>
                  <a:pt x="0" y="2530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6044" y="4984433"/>
            <a:ext cx="4291501" cy="4291501"/>
          </a:xfrm>
          <a:custGeom>
            <a:avLst/>
            <a:gdLst/>
            <a:ahLst/>
            <a:cxnLst/>
            <a:rect r="r" b="b" t="t" l="l"/>
            <a:pathLst>
              <a:path h="4291501" w="4291501">
                <a:moveTo>
                  <a:pt x="0" y="0"/>
                </a:moveTo>
                <a:lnTo>
                  <a:pt x="4291501" y="0"/>
                </a:lnTo>
                <a:lnTo>
                  <a:pt x="4291501" y="4291501"/>
                </a:lnTo>
                <a:lnTo>
                  <a:pt x="0" y="4291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50125" y="4870133"/>
            <a:ext cx="25013" cy="94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61859" y="1534158"/>
            <a:ext cx="9897441" cy="772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6199"/>
              </a:lnSpc>
              <a:buFont typeface="Arial"/>
              <a:buChar char="•"/>
            </a:pPr>
            <a:r>
              <a:rPr lang="en-US" b="true" sz="3099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EU Impact:</a:t>
            </a:r>
            <a:r>
              <a:rPr lang="en-US" sz="30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800+ Thai exporters affected by CBAM (2026); </a:t>
            </a:r>
            <a:r>
              <a:rPr lang="en-US" b="true" sz="3099">
                <a:solidFill>
                  <a:srgbClr val="01A22C"/>
                </a:solidFill>
                <a:latin typeface="Aileron Bold"/>
                <a:ea typeface="Aileron Bold"/>
                <a:cs typeface="Aileron Bold"/>
                <a:sym typeface="Aileron Bold"/>
              </a:rPr>
              <a:t>€140B exports face carbon taxes</a:t>
            </a:r>
          </a:p>
          <a:p>
            <a:pPr algn="l" marL="669286" indent="-334643" lvl="1">
              <a:lnSpc>
                <a:spcPts val="6199"/>
              </a:lnSpc>
              <a:buFont typeface="Arial"/>
              <a:buChar char="•"/>
            </a:pPr>
            <a:r>
              <a:rPr lang="en-US" b="true" sz="3099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Domestic Market:</a:t>
            </a:r>
            <a:r>
              <a:rPr lang="en-US" sz="30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150M tCO2e annual emissions; 25% reduction target by 2030</a:t>
            </a:r>
          </a:p>
          <a:p>
            <a:pPr algn="l" marL="669286" indent="-334643" lvl="1">
              <a:lnSpc>
                <a:spcPts val="6199"/>
              </a:lnSpc>
              <a:buFont typeface="Arial"/>
              <a:buChar char="•"/>
            </a:pPr>
            <a:r>
              <a:rPr lang="en-US" b="true" sz="3099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Market Value:</a:t>
            </a:r>
            <a:r>
              <a:rPr lang="en-US" sz="30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50B baht estimated carbon credit market</a:t>
            </a:r>
          </a:p>
          <a:p>
            <a:pPr algn="l" marL="669286" indent="-334643" lvl="1">
              <a:lnSpc>
                <a:spcPts val="6199"/>
              </a:lnSpc>
              <a:buFont typeface="Arial"/>
              <a:buChar char="•"/>
            </a:pPr>
            <a:r>
              <a:rPr lang="en-US" b="true" sz="3099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Growth:</a:t>
            </a:r>
            <a:r>
              <a:rPr lang="en-US" sz="30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40% YoY increase; 174.52 THB/tonne average price</a:t>
            </a:r>
          </a:p>
          <a:p>
            <a:pPr algn="l" marL="669286" indent="-334643" lvl="1">
              <a:lnSpc>
                <a:spcPts val="6199"/>
              </a:lnSpc>
              <a:buFont typeface="Arial"/>
              <a:buChar char="•"/>
            </a:pPr>
            <a:r>
              <a:rPr lang="en-US" b="true" sz="3099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Timing:</a:t>
            </a:r>
            <a:r>
              <a:rPr lang="en-US" sz="30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Strategic position at "critical juncture" in Thailand's carbon transition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74376"/>
            <a:ext cx="6849858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spc="-450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Market Opportunity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04452" y="881667"/>
            <a:ext cx="1216126" cy="1216126"/>
          </a:xfrm>
          <a:custGeom>
            <a:avLst/>
            <a:gdLst/>
            <a:ahLst/>
            <a:cxnLst/>
            <a:rect r="r" b="b" t="t" l="l"/>
            <a:pathLst>
              <a:path h="1216126" w="1216126">
                <a:moveTo>
                  <a:pt x="0" y="0"/>
                </a:moveTo>
                <a:lnTo>
                  <a:pt x="1216126" y="0"/>
                </a:lnTo>
                <a:lnTo>
                  <a:pt x="1216126" y="1216126"/>
                </a:lnTo>
                <a:lnTo>
                  <a:pt x="0" y="1216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952553" y="42738"/>
            <a:ext cx="11149143" cy="10251225"/>
            <a:chOff x="0" y="0"/>
            <a:chExt cx="13719199" cy="12614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9198" cy="12614296"/>
            </a:xfrm>
            <a:custGeom>
              <a:avLst/>
              <a:gdLst/>
              <a:ahLst/>
              <a:cxnLst/>
              <a:rect r="r" b="b" t="t" l="l"/>
              <a:pathLst>
                <a:path h="12614296" w="13719198">
                  <a:moveTo>
                    <a:pt x="0" y="0"/>
                  </a:moveTo>
                  <a:lnTo>
                    <a:pt x="13719198" y="0"/>
                  </a:lnTo>
                  <a:lnTo>
                    <a:pt x="13719198" y="12614296"/>
                  </a:lnTo>
                  <a:lnTo>
                    <a:pt x="0" y="12614296"/>
                  </a:ln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13719199" cy="12557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724975">
            <a:off x="5925775" y="22212"/>
            <a:ext cx="2062444" cy="2176722"/>
          </a:xfrm>
          <a:custGeom>
            <a:avLst/>
            <a:gdLst/>
            <a:ahLst/>
            <a:cxnLst/>
            <a:rect r="r" b="b" t="t" l="l"/>
            <a:pathLst>
              <a:path h="2176722" w="2062444">
                <a:moveTo>
                  <a:pt x="0" y="0"/>
                </a:moveTo>
                <a:lnTo>
                  <a:pt x="2062444" y="0"/>
                </a:lnTo>
                <a:lnTo>
                  <a:pt x="2062444" y="2176722"/>
                </a:lnTo>
                <a:lnTo>
                  <a:pt x="0" y="2176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90075" y="162539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3374" y="6505647"/>
            <a:ext cx="6685285" cy="27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-450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Competitive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996273"/>
            <a:ext cx="8479694" cy="4162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</a:p>
          <a:p>
            <a:pPr algn="l" marL="647695" indent="-323848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FTIX: First exchange but low volume (~1,800 tons/11 months)</a:t>
            </a:r>
          </a:p>
          <a:p>
            <a:pPr algn="l" marL="647695" indent="-323848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TGO: Government-backed but not full trading platform</a:t>
            </a:r>
          </a:p>
          <a:p>
            <a:pPr algn="l" marL="647695" indent="-323848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V-ETS: Limited pilot program</a:t>
            </a:r>
          </a:p>
          <a:p>
            <a:pPr algn="l">
              <a:lnSpc>
                <a:spcPts val="47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5357822"/>
            <a:ext cx="9144000" cy="484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Advanced IoT + real-time monitoring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Multi-layered verification (85% → 90% accuracy)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Comprehensive data framework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Diverse revenue streams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First-mover advantage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Thailand-specific solution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401513" y="5057775"/>
            <a:ext cx="8479694" cy="76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37" indent="-485769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499" strike="noStrike" u="non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Our Advantages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01513" y="600846"/>
            <a:ext cx="8479694" cy="76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37" indent="-485769" lvl="1">
              <a:lnSpc>
                <a:spcPts val="6299"/>
              </a:lnSpc>
              <a:buFont typeface="Arial"/>
              <a:buChar char="•"/>
            </a:pPr>
            <a:r>
              <a:rPr lang="en-US" b="true" sz="44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Domestic Players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04452" y="881667"/>
            <a:ext cx="1216126" cy="1216126"/>
          </a:xfrm>
          <a:custGeom>
            <a:avLst/>
            <a:gdLst/>
            <a:ahLst/>
            <a:cxnLst/>
            <a:rect r="r" b="b" t="t" l="l"/>
            <a:pathLst>
              <a:path h="1216126" w="1216126">
                <a:moveTo>
                  <a:pt x="0" y="0"/>
                </a:moveTo>
                <a:lnTo>
                  <a:pt x="1216126" y="0"/>
                </a:lnTo>
                <a:lnTo>
                  <a:pt x="1216126" y="1216126"/>
                </a:lnTo>
                <a:lnTo>
                  <a:pt x="0" y="1216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5240" y="2224704"/>
            <a:ext cx="465190" cy="465190"/>
          </a:xfrm>
          <a:custGeom>
            <a:avLst/>
            <a:gdLst/>
            <a:ahLst/>
            <a:cxnLst/>
            <a:rect r="r" b="b" t="t" l="l"/>
            <a:pathLst>
              <a:path h="465190" w="465190">
                <a:moveTo>
                  <a:pt x="0" y="0"/>
                </a:moveTo>
                <a:lnTo>
                  <a:pt x="465190" y="0"/>
                </a:lnTo>
                <a:lnTo>
                  <a:pt x="465190" y="465191"/>
                </a:lnTo>
                <a:lnTo>
                  <a:pt x="0" y="46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930899" y="5676388"/>
            <a:ext cx="3504880" cy="5116199"/>
            <a:chOff x="0" y="0"/>
            <a:chExt cx="4312810" cy="62955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12810" cy="6295564"/>
            </a:xfrm>
            <a:custGeom>
              <a:avLst/>
              <a:gdLst/>
              <a:ahLst/>
              <a:cxnLst/>
              <a:rect r="r" b="b" t="t" l="l"/>
              <a:pathLst>
                <a:path h="6295564" w="4312810">
                  <a:moveTo>
                    <a:pt x="0" y="0"/>
                  </a:moveTo>
                  <a:lnTo>
                    <a:pt x="4312810" y="0"/>
                  </a:lnTo>
                  <a:lnTo>
                    <a:pt x="4312810" y="6295564"/>
                  </a:lnTo>
                  <a:lnTo>
                    <a:pt x="0" y="6295564"/>
                  </a:ln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4312810" cy="623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7441616" y="5684525"/>
            <a:ext cx="3521155" cy="5116199"/>
            <a:chOff x="0" y="0"/>
            <a:chExt cx="4332838" cy="62955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32838" cy="6295564"/>
            </a:xfrm>
            <a:custGeom>
              <a:avLst/>
              <a:gdLst/>
              <a:ahLst/>
              <a:cxnLst/>
              <a:rect r="r" b="b" t="t" l="l"/>
              <a:pathLst>
                <a:path h="6295564" w="4332838">
                  <a:moveTo>
                    <a:pt x="0" y="0"/>
                  </a:moveTo>
                  <a:lnTo>
                    <a:pt x="4332838" y="0"/>
                  </a:lnTo>
                  <a:lnTo>
                    <a:pt x="4332838" y="6295564"/>
                  </a:lnTo>
                  <a:lnTo>
                    <a:pt x="0" y="6295564"/>
                  </a:lnTo>
                  <a:close/>
                </a:path>
              </a:pathLst>
            </a:custGeom>
            <a:solidFill>
              <a:srgbClr val="EBB84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57150"/>
              <a:ext cx="4332838" cy="623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2899555" y="5684525"/>
            <a:ext cx="3521155" cy="5116199"/>
            <a:chOff x="0" y="0"/>
            <a:chExt cx="4332838" cy="62955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32838" cy="6295564"/>
            </a:xfrm>
            <a:custGeom>
              <a:avLst/>
              <a:gdLst/>
              <a:ahLst/>
              <a:cxnLst/>
              <a:rect r="r" b="b" t="t" l="l"/>
              <a:pathLst>
                <a:path h="6295564" w="4332838">
                  <a:moveTo>
                    <a:pt x="0" y="0"/>
                  </a:moveTo>
                  <a:lnTo>
                    <a:pt x="4332838" y="0"/>
                  </a:lnTo>
                  <a:lnTo>
                    <a:pt x="4332838" y="6295564"/>
                  </a:lnTo>
                  <a:lnTo>
                    <a:pt x="0" y="6295564"/>
                  </a:ln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4332838" cy="6238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313711" y="6739244"/>
            <a:ext cx="368358" cy="368358"/>
          </a:xfrm>
          <a:custGeom>
            <a:avLst/>
            <a:gdLst/>
            <a:ahLst/>
            <a:cxnLst/>
            <a:rect r="r" b="b" t="t" l="l"/>
            <a:pathLst>
              <a:path h="368358" w="368358">
                <a:moveTo>
                  <a:pt x="0" y="0"/>
                </a:moveTo>
                <a:lnTo>
                  <a:pt x="368358" y="0"/>
                </a:lnTo>
                <a:lnTo>
                  <a:pt x="368358" y="368358"/>
                </a:lnTo>
                <a:lnTo>
                  <a:pt x="0" y="368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21423" y="6710980"/>
            <a:ext cx="368358" cy="368358"/>
          </a:xfrm>
          <a:custGeom>
            <a:avLst/>
            <a:gdLst/>
            <a:ahLst/>
            <a:cxnLst/>
            <a:rect r="r" b="b" t="t" l="l"/>
            <a:pathLst>
              <a:path h="368358" w="368358">
                <a:moveTo>
                  <a:pt x="0" y="0"/>
                </a:moveTo>
                <a:lnTo>
                  <a:pt x="368358" y="0"/>
                </a:lnTo>
                <a:lnTo>
                  <a:pt x="368358" y="368358"/>
                </a:lnTo>
                <a:lnTo>
                  <a:pt x="0" y="368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95441" y="6678775"/>
            <a:ext cx="368358" cy="368358"/>
          </a:xfrm>
          <a:custGeom>
            <a:avLst/>
            <a:gdLst/>
            <a:ahLst/>
            <a:cxnLst/>
            <a:rect r="r" b="b" t="t" l="l"/>
            <a:pathLst>
              <a:path h="368358" w="368358">
                <a:moveTo>
                  <a:pt x="0" y="0"/>
                </a:moveTo>
                <a:lnTo>
                  <a:pt x="368358" y="0"/>
                </a:lnTo>
                <a:lnTo>
                  <a:pt x="368358" y="368358"/>
                </a:lnTo>
                <a:lnTo>
                  <a:pt x="0" y="368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50751" y="1028700"/>
            <a:ext cx="5837265" cy="5129497"/>
          </a:xfrm>
          <a:custGeom>
            <a:avLst/>
            <a:gdLst/>
            <a:ahLst/>
            <a:cxnLst/>
            <a:rect r="r" b="b" t="t" l="l"/>
            <a:pathLst>
              <a:path h="5129497" w="5837265">
                <a:moveTo>
                  <a:pt x="0" y="0"/>
                </a:moveTo>
                <a:lnTo>
                  <a:pt x="5837266" y="0"/>
                </a:lnTo>
                <a:lnTo>
                  <a:pt x="5837266" y="5129497"/>
                </a:lnTo>
                <a:lnTo>
                  <a:pt x="0" y="5129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62390" y="737189"/>
            <a:ext cx="9038283" cy="107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sz="9000" spc="-450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Business Model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771261" y="1011733"/>
            <a:ext cx="2192538" cy="625870"/>
          </a:xfrm>
          <a:custGeom>
            <a:avLst/>
            <a:gdLst/>
            <a:ahLst/>
            <a:cxnLst/>
            <a:rect r="r" b="b" t="t" l="l"/>
            <a:pathLst>
              <a:path h="625870" w="2192538">
                <a:moveTo>
                  <a:pt x="0" y="0"/>
                </a:moveTo>
                <a:lnTo>
                  <a:pt x="2192538" y="0"/>
                </a:lnTo>
                <a:lnTo>
                  <a:pt x="2192538" y="625870"/>
                </a:lnTo>
                <a:lnTo>
                  <a:pt x="0" y="625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05964" y="-190890"/>
            <a:ext cx="2648189" cy="2648189"/>
          </a:xfrm>
          <a:custGeom>
            <a:avLst/>
            <a:gdLst/>
            <a:ahLst/>
            <a:cxnLst/>
            <a:rect r="r" b="b" t="t" l="l"/>
            <a:pathLst>
              <a:path h="2648189" w="2648189">
                <a:moveTo>
                  <a:pt x="0" y="0"/>
                </a:moveTo>
                <a:lnTo>
                  <a:pt x="2648189" y="0"/>
                </a:lnTo>
                <a:lnTo>
                  <a:pt x="2648189" y="2648189"/>
                </a:lnTo>
                <a:lnTo>
                  <a:pt x="0" y="26481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30059" y="2330173"/>
            <a:ext cx="5735156" cy="33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</a:pPr>
            <a:r>
              <a:rPr lang="en-US" sz="2799" spc="-13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The Size and Scope of the Market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7835" y="6734840"/>
            <a:ext cx="3972056" cy="31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5"/>
              </a:lnSpc>
            </a:pPr>
            <a:r>
              <a:rPr lang="en-US" sz="2599" spc="-12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Customer Segments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12994" y="6787180"/>
            <a:ext cx="3644152" cy="31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2600" spc="-13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Revenue Streams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94683" y="6734840"/>
            <a:ext cx="2943458" cy="31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2600" spc="-13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Channels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7835" y="2954073"/>
            <a:ext cx="7911956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200" spc="-3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Carbon Credit Exchange serves as a comprehensive digital marketplace, specializing in carbon credit trading, environmental, social, and governance (ESG) consulting, and sustainability management solutions. </a:t>
            </a:r>
          </a:p>
          <a:p>
            <a:pPr algn="l">
              <a:lnSpc>
                <a:spcPts val="2640"/>
              </a:lnSpc>
            </a:pPr>
          </a:p>
          <a:p>
            <a:pPr algn="just">
              <a:lnSpc>
                <a:spcPts val="2640"/>
              </a:lnSpc>
            </a:pPr>
            <a:r>
              <a:rPr lang="en-US" sz="2200" spc="-3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platform strategically generates revenue through multiple complementary streams, effectively catering to diverse client needs and industry demands.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4374" y="7274365"/>
            <a:ext cx="445792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spc="-3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1. Corporate Clients</a:t>
            </a:r>
          </a:p>
          <a:p>
            <a:pPr algn="just">
              <a:lnSpc>
                <a:spcPts val="2879"/>
              </a:lnSpc>
            </a:pPr>
            <a:r>
              <a:rPr lang="en-US" sz="2400" spc="-3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2. </a:t>
            </a:r>
            <a:r>
              <a:rPr lang="en-US" sz="2400" spc="-3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Investors &amp; Traders</a:t>
            </a:r>
          </a:p>
          <a:p>
            <a:pPr algn="just">
              <a:lnSpc>
                <a:spcPts val="2879"/>
              </a:lnSpc>
            </a:pPr>
            <a:r>
              <a:rPr lang="en-US" sz="2400" spc="-3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3. Project Developers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79289" y="7274365"/>
            <a:ext cx="4981004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2879"/>
              </a:lnSpc>
              <a:buAutoNum type="arabicPeriod" startAt="1"/>
            </a:pPr>
            <a:r>
              <a:rPr lang="en-US" sz="2400" spc="-3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Transaction Fees</a:t>
            </a:r>
          </a:p>
          <a:p>
            <a:pPr algn="just" marL="518160" indent="-259080" lvl="1">
              <a:lnSpc>
                <a:spcPts val="2879"/>
              </a:lnSpc>
              <a:buAutoNum type="arabicPeriod" startAt="1"/>
            </a:pPr>
            <a:r>
              <a:rPr lang="en-US" sz="2400" spc="-3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Enterprise Subscriptions</a:t>
            </a:r>
          </a:p>
          <a:p>
            <a:pPr algn="just" marL="518160" indent="-259080" lvl="1">
              <a:lnSpc>
                <a:spcPts val="2879"/>
              </a:lnSpc>
              <a:buAutoNum type="arabicPeriod" startAt="1"/>
            </a:pPr>
            <a:r>
              <a:rPr lang="en-US" sz="2400" spc="-3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Corporate ESG Solution</a:t>
            </a:r>
          </a:p>
          <a:p>
            <a:pPr algn="just" marL="518160" indent="-259080" lvl="1">
              <a:lnSpc>
                <a:spcPts val="2879"/>
              </a:lnSpc>
              <a:buAutoNum type="arabicPeriod" startAt="1"/>
            </a:pPr>
            <a:r>
              <a:rPr lang="en-US" sz="2400" spc="-3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Market Data &amp; API intergration</a:t>
            </a:r>
          </a:p>
          <a:p>
            <a:pPr algn="just" marL="518160" indent="-259080" lvl="1">
              <a:lnSpc>
                <a:spcPts val="2879"/>
              </a:lnSpc>
              <a:buAutoNum type="arabicPeriod" startAt="1"/>
            </a:pPr>
            <a:r>
              <a:rPr lang="en-US" sz="2400" spc="-3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Training &amp; Seminars</a:t>
            </a: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5194166" y="1218930"/>
            <a:ext cx="1182695" cy="33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sz="2850" spc="-142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2025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56467" y="7274365"/>
            <a:ext cx="4607332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Web &amp; mobile applications</a:t>
            </a:r>
          </a:p>
          <a:p>
            <a:pPr algn="l" marL="518160" indent="-259080" lvl="1">
              <a:lnSpc>
                <a:spcPts val="287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API</a:t>
            </a: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integrations </a:t>
            </a:r>
          </a:p>
          <a:p>
            <a:pPr algn="l" marL="518160" indent="-259080" lvl="1">
              <a:lnSpc>
                <a:spcPts val="287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D</a:t>
            </a: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irect</a:t>
            </a: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partnerships and sales</a:t>
            </a:r>
          </a:p>
          <a:p>
            <a:pPr algn="l" marL="518160" indent="-259080" lvl="1">
              <a:lnSpc>
                <a:spcPts val="287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W</a:t>
            </a: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orkshops, webinars,</a:t>
            </a: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and training seminars</a:t>
            </a:r>
          </a:p>
          <a:p>
            <a:pPr algn="l" marL="518160" indent="-259080" lvl="1">
              <a:lnSpc>
                <a:spcPts val="287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On</a:t>
            </a: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line</a:t>
            </a:r>
            <a:r>
              <a:rPr lang="en-US" sz="2400">
                <a:solidFill>
                  <a:srgbClr val="FFFFFF"/>
                </a:solidFill>
                <a:latin typeface="Clear Sans Regular"/>
                <a:ea typeface="Clear Sans Regular"/>
                <a:cs typeface="Clear Sans Regular"/>
                <a:sym typeface="Clear Sans Regular"/>
              </a:rPr>
              <a:t> self-service portal &amp; 24/7 support center</a:t>
            </a:r>
          </a:p>
          <a:p>
            <a:pPr algn="l">
              <a:lnSpc>
                <a:spcPts val="287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2D4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335" y="262402"/>
            <a:ext cx="3400036" cy="7476390"/>
            <a:chOff x="0" y="0"/>
            <a:chExt cx="2721283" cy="5983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1283" cy="5983870"/>
            </a:xfrm>
            <a:custGeom>
              <a:avLst/>
              <a:gdLst/>
              <a:ahLst/>
              <a:cxnLst/>
              <a:rect r="r" b="b" t="t" l="l"/>
              <a:pathLst>
                <a:path h="5983870" w="2721283">
                  <a:moveTo>
                    <a:pt x="2596823" y="5983869"/>
                  </a:moveTo>
                  <a:lnTo>
                    <a:pt x="124460" y="5983869"/>
                  </a:lnTo>
                  <a:cubicBezTo>
                    <a:pt x="55880" y="5983869"/>
                    <a:pt x="0" y="5927989"/>
                    <a:pt x="0" y="58594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5859409"/>
                  </a:lnTo>
                  <a:cubicBezTo>
                    <a:pt x="2721283" y="5927989"/>
                    <a:pt x="2665403" y="5983870"/>
                    <a:pt x="2596823" y="5983870"/>
                  </a:cubicBezTo>
                  <a:close/>
                </a:path>
              </a:pathLst>
            </a:custGeom>
            <a:solidFill>
              <a:srgbClr val="FFF5E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28058" y="7957866"/>
            <a:ext cx="8793899" cy="2066924"/>
            <a:chOff x="0" y="0"/>
            <a:chExt cx="7038363" cy="16543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38363" cy="1654302"/>
            </a:xfrm>
            <a:custGeom>
              <a:avLst/>
              <a:gdLst/>
              <a:ahLst/>
              <a:cxnLst/>
              <a:rect r="r" b="b" t="t" l="l"/>
              <a:pathLst>
                <a:path h="1654302" w="7038363">
                  <a:moveTo>
                    <a:pt x="6913903" y="1654302"/>
                  </a:moveTo>
                  <a:lnTo>
                    <a:pt x="124460" y="1654302"/>
                  </a:lnTo>
                  <a:cubicBezTo>
                    <a:pt x="55880" y="1654302"/>
                    <a:pt x="0" y="1598422"/>
                    <a:pt x="0" y="15298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913903" y="0"/>
                  </a:lnTo>
                  <a:cubicBezTo>
                    <a:pt x="6982483" y="0"/>
                    <a:pt x="7038363" y="55880"/>
                    <a:pt x="7038363" y="124460"/>
                  </a:cubicBezTo>
                  <a:lnTo>
                    <a:pt x="7038363" y="1529842"/>
                  </a:lnTo>
                  <a:cubicBezTo>
                    <a:pt x="7038363" y="1598422"/>
                    <a:pt x="6982483" y="1654302"/>
                    <a:pt x="6913903" y="1654302"/>
                  </a:cubicBezTo>
                  <a:close/>
                </a:path>
              </a:pathLst>
            </a:custGeom>
            <a:solidFill>
              <a:srgbClr val="FFF5E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86853" y="7957866"/>
            <a:ext cx="8797530" cy="2066924"/>
            <a:chOff x="0" y="0"/>
            <a:chExt cx="7041269" cy="16543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41269" cy="1654302"/>
            </a:xfrm>
            <a:custGeom>
              <a:avLst/>
              <a:gdLst/>
              <a:ahLst/>
              <a:cxnLst/>
              <a:rect r="r" b="b" t="t" l="l"/>
              <a:pathLst>
                <a:path h="1654302" w="7041269">
                  <a:moveTo>
                    <a:pt x="6916809" y="1654302"/>
                  </a:moveTo>
                  <a:lnTo>
                    <a:pt x="124460" y="1654302"/>
                  </a:lnTo>
                  <a:cubicBezTo>
                    <a:pt x="55880" y="1654302"/>
                    <a:pt x="0" y="1598422"/>
                    <a:pt x="0" y="15298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916809" y="0"/>
                  </a:lnTo>
                  <a:cubicBezTo>
                    <a:pt x="6985388" y="0"/>
                    <a:pt x="7041269" y="55880"/>
                    <a:pt x="7041269" y="124460"/>
                  </a:cubicBezTo>
                  <a:lnTo>
                    <a:pt x="7041269" y="1529842"/>
                  </a:lnTo>
                  <a:cubicBezTo>
                    <a:pt x="7041269" y="1598422"/>
                    <a:pt x="6985388" y="1654302"/>
                    <a:pt x="6916809" y="1654302"/>
                  </a:cubicBezTo>
                  <a:close/>
                </a:path>
              </a:pathLst>
            </a:custGeom>
            <a:solidFill>
              <a:srgbClr val="FFF5E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42037" y="262402"/>
            <a:ext cx="3400036" cy="3626923"/>
            <a:chOff x="0" y="0"/>
            <a:chExt cx="2721283" cy="2902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21283" cy="2902876"/>
            </a:xfrm>
            <a:custGeom>
              <a:avLst/>
              <a:gdLst/>
              <a:ahLst/>
              <a:cxnLst/>
              <a:rect r="r" b="b" t="t" l="l"/>
              <a:pathLst>
                <a:path h="2902876" w="2721283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FFF5E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438334" y="262402"/>
            <a:ext cx="3400036" cy="7476390"/>
            <a:chOff x="0" y="0"/>
            <a:chExt cx="2721283" cy="59838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21283" cy="5983870"/>
            </a:xfrm>
            <a:custGeom>
              <a:avLst/>
              <a:gdLst/>
              <a:ahLst/>
              <a:cxnLst/>
              <a:rect r="r" b="b" t="t" l="l"/>
              <a:pathLst>
                <a:path h="5983870" w="2721283">
                  <a:moveTo>
                    <a:pt x="2596823" y="5983869"/>
                  </a:moveTo>
                  <a:lnTo>
                    <a:pt x="124460" y="5983869"/>
                  </a:lnTo>
                  <a:cubicBezTo>
                    <a:pt x="55880" y="5983869"/>
                    <a:pt x="0" y="5927989"/>
                    <a:pt x="0" y="58594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5859409"/>
                  </a:lnTo>
                  <a:cubicBezTo>
                    <a:pt x="2721283" y="5927989"/>
                    <a:pt x="2665403" y="5983870"/>
                    <a:pt x="2596823" y="5983870"/>
                  </a:cubicBezTo>
                  <a:close/>
                </a:path>
              </a:pathLst>
            </a:custGeom>
            <a:solidFill>
              <a:srgbClr val="FFF5E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842037" y="4111868"/>
            <a:ext cx="3400036" cy="3626923"/>
            <a:chOff x="0" y="0"/>
            <a:chExt cx="2721283" cy="2902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21283" cy="2902876"/>
            </a:xfrm>
            <a:custGeom>
              <a:avLst/>
              <a:gdLst/>
              <a:ahLst/>
              <a:cxnLst/>
              <a:rect r="r" b="b" t="t" l="l"/>
              <a:pathLst>
                <a:path h="2902876" w="2721283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FFF5E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032035" y="262402"/>
            <a:ext cx="3400036" cy="3626923"/>
            <a:chOff x="0" y="0"/>
            <a:chExt cx="2721283" cy="29028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21283" cy="2902876"/>
            </a:xfrm>
            <a:custGeom>
              <a:avLst/>
              <a:gdLst/>
              <a:ahLst/>
              <a:cxnLst/>
              <a:rect r="r" b="b" t="t" l="l"/>
              <a:pathLst>
                <a:path h="2902876" w="2721283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FFF5E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032035" y="4111868"/>
            <a:ext cx="3400036" cy="3626923"/>
            <a:chOff x="0" y="0"/>
            <a:chExt cx="2721283" cy="29028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21283" cy="2902876"/>
            </a:xfrm>
            <a:custGeom>
              <a:avLst/>
              <a:gdLst/>
              <a:ahLst/>
              <a:cxnLst/>
              <a:rect r="r" b="b" t="t" l="l"/>
              <a:pathLst>
                <a:path h="2902876" w="2721283">
                  <a:moveTo>
                    <a:pt x="2596823" y="2902876"/>
                  </a:moveTo>
                  <a:lnTo>
                    <a:pt x="124460" y="2902876"/>
                  </a:lnTo>
                  <a:cubicBezTo>
                    <a:pt x="55880" y="2902876"/>
                    <a:pt x="0" y="2846996"/>
                    <a:pt x="0" y="27784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2778416"/>
                  </a:lnTo>
                  <a:cubicBezTo>
                    <a:pt x="2721283" y="2846996"/>
                    <a:pt x="2665403" y="2902876"/>
                    <a:pt x="2596823" y="2902876"/>
                  </a:cubicBezTo>
                  <a:close/>
                </a:path>
              </a:pathLst>
            </a:custGeom>
            <a:solidFill>
              <a:srgbClr val="FFF5E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639629" y="262402"/>
            <a:ext cx="3400036" cy="7476390"/>
            <a:chOff x="0" y="0"/>
            <a:chExt cx="2721283" cy="59838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21283" cy="5983870"/>
            </a:xfrm>
            <a:custGeom>
              <a:avLst/>
              <a:gdLst/>
              <a:ahLst/>
              <a:cxnLst/>
              <a:rect r="r" b="b" t="t" l="l"/>
              <a:pathLst>
                <a:path h="5983870" w="2721283">
                  <a:moveTo>
                    <a:pt x="2596823" y="5983869"/>
                  </a:moveTo>
                  <a:lnTo>
                    <a:pt x="124460" y="5983869"/>
                  </a:lnTo>
                  <a:cubicBezTo>
                    <a:pt x="55880" y="5983869"/>
                    <a:pt x="0" y="5927989"/>
                    <a:pt x="0" y="58594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96823" y="0"/>
                  </a:lnTo>
                  <a:cubicBezTo>
                    <a:pt x="2665403" y="0"/>
                    <a:pt x="2721283" y="55880"/>
                    <a:pt x="2721283" y="124460"/>
                  </a:cubicBezTo>
                  <a:lnTo>
                    <a:pt x="2721283" y="5859409"/>
                  </a:lnTo>
                  <a:cubicBezTo>
                    <a:pt x="2721283" y="5927989"/>
                    <a:pt x="2665403" y="5983870"/>
                    <a:pt x="2596823" y="5983870"/>
                  </a:cubicBezTo>
                  <a:close/>
                </a:path>
              </a:pathLst>
            </a:custGeom>
            <a:solidFill>
              <a:srgbClr val="FFF5E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59318" y="631411"/>
            <a:ext cx="3177919" cy="6635709"/>
            <a:chOff x="0" y="0"/>
            <a:chExt cx="4237225" cy="884761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710087"/>
              <a:ext cx="4237225" cy="813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Thailand Greenhouse Gas Management Organization (TGO)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Financia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l instit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utions and banks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I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nternational verification and certification bodies (Verra,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Gold Standard, TÜV SÜD) 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IoT se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nsor manufac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turers and satellite data providers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T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echnology vendors for data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pipeline components (NiFi, Spark, Airflow) and visualization/dashboard tools</a:t>
              </a:r>
            </a:p>
            <a:p>
              <a:pPr algn="l">
                <a:lnSpc>
                  <a:spcPts val="2400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4237225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Key Partners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070968" y="671663"/>
            <a:ext cx="2828878" cy="3159084"/>
            <a:chOff x="0" y="0"/>
            <a:chExt cx="3771837" cy="421211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719612"/>
              <a:ext cx="3771837" cy="349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5439" indent="-172720" lvl="1">
                <a:lnSpc>
                  <a:spcPts val="191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Providing consultancy on Carbon Credit and greenhouse gas reduction</a:t>
              </a:r>
            </a:p>
            <a:p>
              <a:pPr algn="l" marL="345439" indent="-172720" lvl="1">
                <a:lnSpc>
                  <a:spcPts val="191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Developing</a:t>
              </a:r>
              <a:r>
                <a:rPr lang="en-US" sz="1599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and managing Carbon Credit projects</a:t>
              </a:r>
            </a:p>
            <a:p>
              <a:pPr algn="l" marL="345439" indent="-172720" lvl="1">
                <a:lnSpc>
                  <a:spcPts val="191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Buying,</a:t>
              </a:r>
              <a:r>
                <a:rPr lang="en-US" sz="1599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selling, and managing Carbon Credit</a:t>
              </a:r>
            </a:p>
            <a:p>
              <a:pPr algn="l" marL="345439" indent="-172720" lvl="1">
                <a:lnSpc>
                  <a:spcPts val="1919"/>
                </a:lnSpc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Conducting training and knowledge sharing within the</a:t>
              </a:r>
              <a:r>
                <a:rPr lang="en-US" sz="1599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organization</a:t>
              </a:r>
            </a:p>
            <a:p>
              <a:pPr algn="l">
                <a:lnSpc>
                  <a:spcPts val="1919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3771837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Key Activities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73144" y="8035674"/>
            <a:ext cx="8303726" cy="1911309"/>
            <a:chOff x="0" y="0"/>
            <a:chExt cx="11071635" cy="2548412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719612"/>
              <a:ext cx="11071635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3855" indent="-161927" lvl="1">
                <a:lnSpc>
                  <a:spcPts val="18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Salaries for  data scientists, engineers, platform support, compliance, and consulting staff </a:t>
              </a:r>
            </a:p>
            <a:p>
              <a:pPr algn="l" marL="323855" indent="-161927" lvl="1">
                <a:lnSpc>
                  <a:spcPts val="18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Software development and maintenance costs</a:t>
              </a:r>
            </a:p>
            <a:p>
              <a:pPr algn="l" marL="323855" indent="-161927" lvl="1">
                <a:lnSpc>
                  <a:spcPts val="18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Third-party verification, c</a:t>
              </a:r>
              <a:r>
                <a:rPr lang="en-US" sz="15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ertification, and audit fees for data accuracy and compliance</a:t>
              </a:r>
            </a:p>
            <a:p>
              <a:pPr algn="l" marL="323855" indent="-161927" lvl="1">
                <a:lnSpc>
                  <a:spcPts val="18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Marketing, stakeholder engagement, and partnership development expenses</a:t>
              </a:r>
            </a:p>
            <a:p>
              <a:pPr algn="l" marL="323855" indent="-161927" lvl="1">
                <a:lnSpc>
                  <a:spcPts val="180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General operational costs</a:t>
              </a:r>
            </a:p>
            <a:p>
              <a:pPr algn="l">
                <a:lnSpc>
                  <a:spcPts val="180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28575"/>
              <a:ext cx="11071635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Cost Structure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76249" y="8035674"/>
            <a:ext cx="8277837" cy="1905350"/>
            <a:chOff x="0" y="0"/>
            <a:chExt cx="11037117" cy="254046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726894"/>
              <a:ext cx="11037117" cy="1813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2845" indent="-161423" lvl="1">
                <a:lnSpc>
                  <a:spcPts val="1794"/>
                </a:lnSpc>
                <a:buFont typeface="Arial"/>
                <a:buChar char="•"/>
              </a:pPr>
              <a:r>
                <a:rPr lang="en-US" sz="1495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Transaction Fees</a:t>
              </a:r>
            </a:p>
            <a:p>
              <a:pPr algn="l" marL="322845" indent="-161423" lvl="1">
                <a:lnSpc>
                  <a:spcPts val="1794"/>
                </a:lnSpc>
                <a:buFont typeface="Arial"/>
                <a:buChar char="•"/>
              </a:pPr>
              <a:r>
                <a:rPr lang="en-US" sz="1495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</a:t>
              </a:r>
              <a:r>
                <a:rPr lang="en-US" sz="1495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nterprise Subscriptions</a:t>
              </a:r>
            </a:p>
            <a:p>
              <a:pPr algn="l" marL="322845" indent="-161423" lvl="1">
                <a:lnSpc>
                  <a:spcPts val="1794"/>
                </a:lnSpc>
                <a:buFont typeface="Arial"/>
                <a:buChar char="•"/>
              </a:pPr>
              <a:r>
                <a:rPr lang="en-US" sz="1495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Corporate ESG Solution</a:t>
              </a:r>
            </a:p>
            <a:p>
              <a:pPr algn="l" marL="322845" indent="-161423" lvl="1">
                <a:lnSpc>
                  <a:spcPts val="1794"/>
                </a:lnSpc>
                <a:buFont typeface="Arial"/>
                <a:buChar char="•"/>
              </a:pPr>
              <a:r>
                <a:rPr lang="en-US" sz="1495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Market Data &amp; API intergration</a:t>
              </a:r>
            </a:p>
            <a:p>
              <a:pPr algn="l" marL="322845" indent="-161423" lvl="1">
                <a:lnSpc>
                  <a:spcPts val="1794"/>
                </a:lnSpc>
                <a:buFont typeface="Arial"/>
                <a:buChar char="•"/>
              </a:pPr>
              <a:r>
                <a:rPr lang="en-US" sz="1495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Training &amp; Seminars</a:t>
              </a:r>
            </a:p>
            <a:p>
              <a:pPr algn="l">
                <a:lnSpc>
                  <a:spcPts val="1794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28575"/>
              <a:ext cx="11037117" cy="589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28"/>
                </a:lnSpc>
              </a:pPr>
              <a:r>
                <a:rPr lang="en-US" sz="2791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Revenue Streams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962429" y="4144832"/>
            <a:ext cx="3171105" cy="3635334"/>
            <a:chOff x="0" y="0"/>
            <a:chExt cx="4228140" cy="4847112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719612"/>
              <a:ext cx="4228140" cy="4127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5444" indent="-172722" lvl="1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IoT sensor network and satellite imagery 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</a:t>
              </a:r>
            </a:p>
            <a:p>
              <a:pPr algn="l" marL="345444" indent="-172722" lvl="1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R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obust data architecture</a:t>
              </a:r>
            </a:p>
            <a:p>
              <a:pPr algn="l" marL="345444" indent="-172722" lvl="1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Ski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lled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teams of data scientists, software engineers, environmental experts, and compliance officers </a:t>
              </a:r>
            </a:p>
            <a:p>
              <a:pPr algn="l" marL="345444" indent="-172722" lvl="1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Th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ird-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party verification bodies (Verra, Gold Standard, TGO)</a:t>
              </a:r>
            </a:p>
            <a:p>
              <a:pPr algn="l" marL="345444" indent="-172722" lvl="1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Containerized microservices platform orchestrated via Kubernetes</a:t>
              </a:r>
            </a:p>
            <a:p>
              <a:pPr algn="l">
                <a:lnSpc>
                  <a:spcPts val="1920"/>
                </a:lnSpc>
              </a:pP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28575"/>
              <a:ext cx="4228140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Key R</a:t>
              </a:r>
              <a:r>
                <a:rPr lang="en-US" sz="28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esources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648873" y="589267"/>
            <a:ext cx="3075959" cy="6635709"/>
            <a:chOff x="0" y="0"/>
            <a:chExt cx="4101279" cy="8847612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710087"/>
              <a:ext cx="4101279" cy="813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 comprehensive digital marketplace uniting carbon credit trading and management solutions 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Data-driven transparency and trust through IoT sensors,  and automated verification systems .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C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ompliance support for international standards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Progressive accuracy roadmap : 85% accuracy at MVP with a clear plan to reach 90%+ via continuous data quality improvement .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-28575"/>
              <a:ext cx="4101279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Value Propositions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317615" y="589267"/>
            <a:ext cx="2828878" cy="2882859"/>
            <a:chOff x="0" y="0"/>
            <a:chExt cx="3771837" cy="3843812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1329212"/>
              <a:ext cx="3771837" cy="251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02265" indent="-151133" lvl="1">
                <a:lnSpc>
                  <a:spcPts val="1680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Dedicated account managers</a:t>
              </a:r>
            </a:p>
            <a:p>
              <a:pPr algn="l" marL="302265" indent="-151133" lvl="1">
                <a:lnSpc>
                  <a:spcPts val="1680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Automat</a:t>
              </a:r>
              <a:r>
                <a:rPr lang="en-US" sz="14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ed onboarding</a:t>
              </a:r>
              <a:r>
                <a:rPr lang="en-US" sz="14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with KYC/AML support via the membership system</a:t>
              </a:r>
            </a:p>
            <a:p>
              <a:pPr algn="l" marL="302265" indent="-151133" lvl="1">
                <a:lnSpc>
                  <a:spcPts val="1680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C</a:t>
              </a:r>
              <a:r>
                <a:rPr lang="en-US" sz="14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ommunity engagemen</a:t>
              </a:r>
              <a:r>
                <a:rPr lang="en-US" sz="14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t </a:t>
              </a:r>
            </a:p>
            <a:p>
              <a:pPr algn="l" marL="302265" indent="-151133" lvl="1">
                <a:lnSpc>
                  <a:spcPts val="1680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S</a:t>
              </a:r>
              <a:r>
                <a:rPr lang="en-US" sz="14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elf-servic</a:t>
              </a:r>
              <a:r>
                <a:rPr lang="en-US" sz="14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 portal</a:t>
              </a:r>
            </a:p>
            <a:p>
              <a:pPr algn="l" marL="302265" indent="-151133" lvl="1">
                <a:lnSpc>
                  <a:spcPts val="1680"/>
                </a:lnSpc>
                <a:buFont typeface="Arial"/>
                <a:buChar char="•"/>
              </a:pPr>
              <a:r>
                <a:rPr lang="en-US" sz="14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SLA-based 24/7 platform support</a:t>
              </a:r>
            </a:p>
            <a:p>
              <a:pPr algn="l">
                <a:lnSpc>
                  <a:spcPts val="1680"/>
                </a:lnSpc>
              </a:pP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-28575"/>
              <a:ext cx="3771837" cy="1200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Customer Relationships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317615" y="4358000"/>
            <a:ext cx="2828878" cy="2682834"/>
            <a:chOff x="0" y="0"/>
            <a:chExt cx="3771837" cy="3577112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719612"/>
              <a:ext cx="3771837" cy="2857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5444" indent="-172722" lvl="1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Web &amp; mobile applications</a:t>
              </a:r>
            </a:p>
            <a:p>
              <a:pPr algn="l" marL="345444" indent="-172722" lvl="1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API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integrations </a:t>
              </a:r>
            </a:p>
            <a:p>
              <a:pPr algn="l" marL="345444" indent="-172722" lvl="1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D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irect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partnerships and sales</a:t>
              </a:r>
            </a:p>
            <a:p>
              <a:pPr algn="l" marL="345444" indent="-172722" lvl="1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W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orkshops, webinars,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and training seminars</a:t>
              </a:r>
            </a:p>
            <a:p>
              <a:pPr algn="l" marL="345444" indent="-172722" lvl="1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On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line</a:t>
              </a:r>
              <a:r>
                <a:rPr lang="en-US" sz="16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self-service portal &amp; 24/7 support center</a:t>
              </a:r>
            </a:p>
            <a:p>
              <a:pPr algn="l">
                <a:lnSpc>
                  <a:spcPts val="1920"/>
                </a:lnSpc>
              </a:pP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-28575"/>
              <a:ext cx="3771837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Channels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4925209" y="560692"/>
            <a:ext cx="282887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Customer Segments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4925209" y="589267"/>
            <a:ext cx="2854767" cy="7092909"/>
            <a:chOff x="0" y="0"/>
            <a:chExt cx="3806356" cy="9457212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1319687"/>
              <a:ext cx="3806356" cy="813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Thai Exporters &amp; Heavy Industries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Agricultural Produc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ers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&amp; Cooperatives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SMEs, Project D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evelopers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 &amp; Individual Traders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B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anks &amp; Fin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ancial Institutions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Businesses, Coope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ratives &amp; Public Org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anizations (Consultancy Clients)</a:t>
              </a:r>
            </a:p>
            <a:p>
              <a:pPr algn="l" marL="431802" indent="-215901" lvl="1">
                <a:lnSpc>
                  <a:spcPts val="24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Gov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ernm</a:t>
              </a:r>
              <a:r>
                <a:rPr lang="en-US" sz="2000">
                  <a:solidFill>
                    <a:srgbClr val="000000"/>
                  </a:solidFill>
                  <a:latin typeface="Clear Sans Regular"/>
                  <a:ea typeface="Clear Sans Regular"/>
                  <a:cs typeface="Clear Sans Regular"/>
                  <a:sym typeface="Clear Sans Regular"/>
                </a:rPr>
                <a:t>ent Agencies &amp; Verification Bodies</a:t>
              </a:r>
            </a:p>
            <a:p>
              <a:pPr algn="l">
                <a:lnSpc>
                  <a:spcPts val="2400"/>
                </a:lnSpc>
              </a:pPr>
            </a:p>
            <a:p>
              <a:pPr algn="l">
                <a:lnSpc>
                  <a:spcPts val="2400"/>
                </a:lnSpc>
              </a:pP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-28575"/>
              <a:ext cx="3806356" cy="1200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Customer Segments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D4D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1450" y="314703"/>
            <a:ext cx="12494079" cy="1561659"/>
            <a:chOff x="0" y="0"/>
            <a:chExt cx="812800" cy="101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01593"/>
            </a:xfrm>
            <a:custGeom>
              <a:avLst/>
              <a:gdLst/>
              <a:ahLst/>
              <a:cxnLst/>
              <a:rect r="r" b="b" t="t" l="l"/>
              <a:pathLst>
                <a:path h="101593" w="812800">
                  <a:moveTo>
                    <a:pt x="50797" y="0"/>
                  </a:moveTo>
                  <a:lnTo>
                    <a:pt x="762003" y="0"/>
                  </a:lnTo>
                  <a:cubicBezTo>
                    <a:pt x="790058" y="0"/>
                    <a:pt x="812800" y="22742"/>
                    <a:pt x="812800" y="50797"/>
                  </a:cubicBezTo>
                  <a:lnTo>
                    <a:pt x="812800" y="50797"/>
                  </a:lnTo>
                  <a:cubicBezTo>
                    <a:pt x="812800" y="64269"/>
                    <a:pt x="807448" y="77189"/>
                    <a:pt x="797922" y="86715"/>
                  </a:cubicBezTo>
                  <a:cubicBezTo>
                    <a:pt x="788396" y="96242"/>
                    <a:pt x="775475" y="101593"/>
                    <a:pt x="762003" y="101593"/>
                  </a:cubicBezTo>
                  <a:lnTo>
                    <a:pt x="50797" y="101593"/>
                  </a:lnTo>
                  <a:cubicBezTo>
                    <a:pt x="22742" y="101593"/>
                    <a:pt x="0" y="78851"/>
                    <a:pt x="0" y="50797"/>
                  </a:cubicBezTo>
                  <a:lnTo>
                    <a:pt x="0" y="50797"/>
                  </a:lnTo>
                  <a:cubicBezTo>
                    <a:pt x="0" y="22742"/>
                    <a:pt x="22742" y="0"/>
                    <a:pt x="50797" y="0"/>
                  </a:cubicBezTo>
                  <a:close/>
                </a:path>
              </a:pathLst>
            </a:custGeom>
            <a:solidFill>
              <a:srgbClr val="0085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812800" cy="187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CARBONIX COMMUNICATION  STRATEGY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91450" y="2162111"/>
            <a:ext cx="12494079" cy="1039660"/>
            <a:chOff x="0" y="0"/>
            <a:chExt cx="3290622" cy="273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90622" cy="273820"/>
            </a:xfrm>
            <a:custGeom>
              <a:avLst/>
              <a:gdLst/>
              <a:ahLst/>
              <a:cxnLst/>
              <a:rect r="r" b="b" t="t" l="l"/>
              <a:pathLst>
                <a:path h="273820" w="3290622">
                  <a:moveTo>
                    <a:pt x="0" y="0"/>
                  </a:moveTo>
                  <a:lnTo>
                    <a:pt x="3290622" y="0"/>
                  </a:lnTo>
                  <a:lnTo>
                    <a:pt x="3290622" y="273820"/>
                  </a:lnTo>
                  <a:lnTo>
                    <a:pt x="0" y="273820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90622" cy="31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11521" y="2341899"/>
            <a:ext cx="317762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MESSAGE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91450" y="2233314"/>
            <a:ext cx="1249407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</a:t>
            </a:r>
            <a:r>
              <a:rPr lang="en-US" b="true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 Carbon with Trust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5539" y="3357123"/>
            <a:ext cx="317361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BRAND </a:t>
            </a:r>
          </a:p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PERSONALITY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91450" y="3491744"/>
            <a:ext cx="12494079" cy="1039660"/>
            <a:chOff x="0" y="0"/>
            <a:chExt cx="3290622" cy="2738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90622" cy="273820"/>
            </a:xfrm>
            <a:custGeom>
              <a:avLst/>
              <a:gdLst/>
              <a:ahLst/>
              <a:cxnLst/>
              <a:rect r="r" b="b" t="t" l="l"/>
              <a:pathLst>
                <a:path h="273820" w="3290622">
                  <a:moveTo>
                    <a:pt x="0" y="0"/>
                  </a:moveTo>
                  <a:lnTo>
                    <a:pt x="3290622" y="0"/>
                  </a:lnTo>
                  <a:lnTo>
                    <a:pt x="3290622" y="273820"/>
                  </a:lnTo>
                  <a:lnTo>
                    <a:pt x="0" y="273820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290622" cy="31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191450" y="3628904"/>
            <a:ext cx="12494079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TRUSTED - INTELLIGENCE - INCLUSIVE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1521" y="5008758"/>
            <a:ext cx="425678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AUDIENCE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191450" y="4828971"/>
            <a:ext cx="2862129" cy="1039660"/>
            <a:chOff x="0" y="0"/>
            <a:chExt cx="753812" cy="2738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3812" cy="273820"/>
            </a:xfrm>
            <a:custGeom>
              <a:avLst/>
              <a:gdLst/>
              <a:ahLst/>
              <a:cxnLst/>
              <a:rect r="r" b="b" t="t" l="l"/>
              <a:pathLst>
                <a:path h="273820" w="753812">
                  <a:moveTo>
                    <a:pt x="0" y="0"/>
                  </a:moveTo>
                  <a:lnTo>
                    <a:pt x="753812" y="0"/>
                  </a:lnTo>
                  <a:lnTo>
                    <a:pt x="753812" y="273820"/>
                  </a:lnTo>
                  <a:lnTo>
                    <a:pt x="0" y="273820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753812" cy="33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191450" y="5084240"/>
            <a:ext cx="28621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EXPORTER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402100" y="4828971"/>
            <a:ext cx="2862129" cy="1039660"/>
            <a:chOff x="0" y="0"/>
            <a:chExt cx="753812" cy="2738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3812" cy="273820"/>
            </a:xfrm>
            <a:custGeom>
              <a:avLst/>
              <a:gdLst/>
              <a:ahLst/>
              <a:cxnLst/>
              <a:rect r="r" b="b" t="t" l="l"/>
              <a:pathLst>
                <a:path h="273820" w="753812">
                  <a:moveTo>
                    <a:pt x="0" y="0"/>
                  </a:moveTo>
                  <a:lnTo>
                    <a:pt x="753812" y="0"/>
                  </a:lnTo>
                  <a:lnTo>
                    <a:pt x="753812" y="273820"/>
                  </a:lnTo>
                  <a:lnTo>
                    <a:pt x="0" y="273820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753812" cy="33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402100" y="4836590"/>
            <a:ext cx="286212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INDUSTRIAL SMES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612750" y="4828971"/>
            <a:ext cx="2862129" cy="1039660"/>
            <a:chOff x="0" y="0"/>
            <a:chExt cx="753812" cy="2738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53812" cy="273820"/>
            </a:xfrm>
            <a:custGeom>
              <a:avLst/>
              <a:gdLst/>
              <a:ahLst/>
              <a:cxnLst/>
              <a:rect r="r" b="b" t="t" l="l"/>
              <a:pathLst>
                <a:path h="273820" w="753812">
                  <a:moveTo>
                    <a:pt x="0" y="0"/>
                  </a:moveTo>
                  <a:lnTo>
                    <a:pt x="753812" y="0"/>
                  </a:lnTo>
                  <a:lnTo>
                    <a:pt x="753812" y="273820"/>
                  </a:lnTo>
                  <a:lnTo>
                    <a:pt x="0" y="273820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753812" cy="33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612750" y="5084240"/>
            <a:ext cx="28621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AGRICULTURAL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823400" y="4828971"/>
            <a:ext cx="2862129" cy="1039660"/>
            <a:chOff x="0" y="0"/>
            <a:chExt cx="753812" cy="2738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53812" cy="273820"/>
            </a:xfrm>
            <a:custGeom>
              <a:avLst/>
              <a:gdLst/>
              <a:ahLst/>
              <a:cxnLst/>
              <a:rect r="r" b="b" t="t" l="l"/>
              <a:pathLst>
                <a:path h="273820" w="753812">
                  <a:moveTo>
                    <a:pt x="0" y="0"/>
                  </a:moveTo>
                  <a:lnTo>
                    <a:pt x="753812" y="0"/>
                  </a:lnTo>
                  <a:lnTo>
                    <a:pt x="753812" y="273820"/>
                  </a:lnTo>
                  <a:lnTo>
                    <a:pt x="0" y="273820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753812" cy="33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823400" y="4836590"/>
            <a:ext cx="286212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FINANCIAL</a:t>
            </a:r>
          </a:p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INSTITUTION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5539" y="6022218"/>
            <a:ext cx="4252764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STRATEGIC MESSAGE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5204137" y="6163906"/>
            <a:ext cx="2862129" cy="2550862"/>
            <a:chOff x="0" y="0"/>
            <a:chExt cx="753812" cy="6718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53812" cy="671832"/>
            </a:xfrm>
            <a:custGeom>
              <a:avLst/>
              <a:gdLst/>
              <a:ahLst/>
              <a:cxnLst/>
              <a:rect r="r" b="b" t="t" l="l"/>
              <a:pathLst>
                <a:path h="671832" w="753812">
                  <a:moveTo>
                    <a:pt x="0" y="0"/>
                  </a:moveTo>
                  <a:lnTo>
                    <a:pt x="753812" y="0"/>
                  </a:lnTo>
                  <a:lnTo>
                    <a:pt x="753812" y="671832"/>
                  </a:lnTo>
                  <a:lnTo>
                    <a:pt x="0" y="671832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753812" cy="728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5204137" y="6427147"/>
            <a:ext cx="2862129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Mitigate CBAM tariffs through verified carbon reduction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402100" y="6163906"/>
            <a:ext cx="2862129" cy="2550862"/>
            <a:chOff x="0" y="0"/>
            <a:chExt cx="753812" cy="67183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53812" cy="671832"/>
            </a:xfrm>
            <a:custGeom>
              <a:avLst/>
              <a:gdLst/>
              <a:ahLst/>
              <a:cxnLst/>
              <a:rect r="r" b="b" t="t" l="l"/>
              <a:pathLst>
                <a:path h="671832" w="753812">
                  <a:moveTo>
                    <a:pt x="0" y="0"/>
                  </a:moveTo>
                  <a:lnTo>
                    <a:pt x="753812" y="0"/>
                  </a:lnTo>
                  <a:lnTo>
                    <a:pt x="753812" y="671832"/>
                  </a:lnTo>
                  <a:lnTo>
                    <a:pt x="0" y="671832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753812" cy="728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408443" y="6419175"/>
            <a:ext cx="2862129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Turn your data into profit through carbon credit sale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1612750" y="6163906"/>
            <a:ext cx="2862129" cy="2550862"/>
            <a:chOff x="0" y="0"/>
            <a:chExt cx="753812" cy="67183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53812" cy="671832"/>
            </a:xfrm>
            <a:custGeom>
              <a:avLst/>
              <a:gdLst/>
              <a:ahLst/>
              <a:cxnLst/>
              <a:rect r="r" b="b" t="t" l="l"/>
              <a:pathLst>
                <a:path h="671832" w="753812">
                  <a:moveTo>
                    <a:pt x="0" y="0"/>
                  </a:moveTo>
                  <a:lnTo>
                    <a:pt x="753812" y="0"/>
                  </a:lnTo>
                  <a:lnTo>
                    <a:pt x="753812" y="671832"/>
                  </a:lnTo>
                  <a:lnTo>
                    <a:pt x="0" y="671832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753812" cy="728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1612750" y="6509263"/>
            <a:ext cx="286212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Sustainable farming now pays you back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4823400" y="6163906"/>
            <a:ext cx="2862129" cy="2550862"/>
            <a:chOff x="0" y="0"/>
            <a:chExt cx="753812" cy="67183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53812" cy="671832"/>
            </a:xfrm>
            <a:custGeom>
              <a:avLst/>
              <a:gdLst/>
              <a:ahLst/>
              <a:cxnLst/>
              <a:rect r="r" b="b" t="t" l="l"/>
              <a:pathLst>
                <a:path h="671832" w="753812">
                  <a:moveTo>
                    <a:pt x="0" y="0"/>
                  </a:moveTo>
                  <a:lnTo>
                    <a:pt x="753812" y="0"/>
                  </a:lnTo>
                  <a:lnTo>
                    <a:pt x="753812" y="671832"/>
                  </a:lnTo>
                  <a:lnTo>
                    <a:pt x="0" y="671832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753812" cy="728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4827304" y="6382981"/>
            <a:ext cx="2862129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Thailand’s reliable carbon credit investment platform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11521" y="8648093"/>
            <a:ext cx="4252764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OMNI-CHANNEL</a:t>
            </a:r>
          </a:p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MEDIA STRATEGY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5204137" y="8860017"/>
            <a:ext cx="6060093" cy="1039660"/>
            <a:chOff x="0" y="0"/>
            <a:chExt cx="1596074" cy="27382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596074" cy="273820"/>
            </a:xfrm>
            <a:custGeom>
              <a:avLst/>
              <a:gdLst/>
              <a:ahLst/>
              <a:cxnLst/>
              <a:rect r="r" b="b" t="t" l="l"/>
              <a:pathLst>
                <a:path h="273820" w="1596074">
                  <a:moveTo>
                    <a:pt x="0" y="0"/>
                  </a:moveTo>
                  <a:lnTo>
                    <a:pt x="1596074" y="0"/>
                  </a:lnTo>
                  <a:lnTo>
                    <a:pt x="1596074" y="273820"/>
                  </a:lnTo>
                  <a:lnTo>
                    <a:pt x="0" y="273820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1596074" cy="31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6264251" y="8801363"/>
            <a:ext cx="393986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OFFLINE </a:t>
            </a:r>
          </a:p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(EVENT, PR NEWS)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1607129" y="8861522"/>
            <a:ext cx="6060093" cy="1039660"/>
            <a:chOff x="0" y="0"/>
            <a:chExt cx="1596074" cy="27382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596074" cy="273820"/>
            </a:xfrm>
            <a:custGeom>
              <a:avLst/>
              <a:gdLst/>
              <a:ahLst/>
              <a:cxnLst/>
              <a:rect r="r" b="b" t="t" l="l"/>
              <a:pathLst>
                <a:path h="273820" w="1596074">
                  <a:moveTo>
                    <a:pt x="0" y="0"/>
                  </a:moveTo>
                  <a:lnTo>
                    <a:pt x="1596074" y="0"/>
                  </a:lnTo>
                  <a:lnTo>
                    <a:pt x="1596074" y="273820"/>
                  </a:lnTo>
                  <a:lnTo>
                    <a:pt x="0" y="273820"/>
                  </a:lnTo>
                  <a:close/>
                </a:path>
              </a:pathLst>
            </a:custGeom>
            <a:solidFill>
              <a:srgbClr val="E5F2E1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596074" cy="31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1612750" y="8882243"/>
            <a:ext cx="6054472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ONLINE</a:t>
            </a:r>
          </a:p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(SOCIAL MEDIA, SEO, WEBSITE)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325" y="3973303"/>
            <a:ext cx="465190" cy="465190"/>
          </a:xfrm>
          <a:custGeom>
            <a:avLst/>
            <a:gdLst/>
            <a:ahLst/>
            <a:cxnLst/>
            <a:rect r="r" b="b" t="t" l="l"/>
            <a:pathLst>
              <a:path h="465190" w="465190">
                <a:moveTo>
                  <a:pt x="0" y="0"/>
                </a:moveTo>
                <a:lnTo>
                  <a:pt x="465190" y="0"/>
                </a:lnTo>
                <a:lnTo>
                  <a:pt x="465190" y="465190"/>
                </a:lnTo>
                <a:lnTo>
                  <a:pt x="0" y="46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62001"/>
            <a:ext cx="7419328" cy="6797960"/>
          </a:xfrm>
          <a:custGeom>
            <a:avLst/>
            <a:gdLst/>
            <a:ahLst/>
            <a:cxnLst/>
            <a:rect r="r" b="b" t="t" l="l"/>
            <a:pathLst>
              <a:path h="6797960" w="7419328">
                <a:moveTo>
                  <a:pt x="0" y="0"/>
                </a:moveTo>
                <a:lnTo>
                  <a:pt x="7419328" y="0"/>
                </a:lnTo>
                <a:lnTo>
                  <a:pt x="7419328" y="6797960"/>
                </a:lnTo>
                <a:lnTo>
                  <a:pt x="0" y="6797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7079983" y="-829832"/>
            <a:ext cx="4109757" cy="19035752"/>
            <a:chOff x="0" y="0"/>
            <a:chExt cx="5057122" cy="234237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7122" cy="23423795"/>
            </a:xfrm>
            <a:custGeom>
              <a:avLst/>
              <a:gdLst/>
              <a:ahLst/>
              <a:cxnLst/>
              <a:rect r="r" b="b" t="t" l="l"/>
              <a:pathLst>
                <a:path h="23423795" w="5057122">
                  <a:moveTo>
                    <a:pt x="0" y="0"/>
                  </a:moveTo>
                  <a:lnTo>
                    <a:pt x="5057122" y="0"/>
                  </a:lnTo>
                  <a:lnTo>
                    <a:pt x="5057122" y="23423795"/>
                  </a:lnTo>
                  <a:lnTo>
                    <a:pt x="0" y="23423795"/>
                  </a:lnTo>
                  <a:close/>
                </a:path>
              </a:pathLst>
            </a:custGeom>
            <a:solidFill>
              <a:srgbClr val="154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5057122" cy="23366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6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47325" y="7388561"/>
            <a:ext cx="1248890" cy="356501"/>
          </a:xfrm>
          <a:custGeom>
            <a:avLst/>
            <a:gdLst/>
            <a:ahLst/>
            <a:cxnLst/>
            <a:rect r="r" b="b" t="t" l="l"/>
            <a:pathLst>
              <a:path h="356501" w="1248890">
                <a:moveTo>
                  <a:pt x="0" y="0"/>
                </a:moveTo>
                <a:lnTo>
                  <a:pt x="1248890" y="0"/>
                </a:lnTo>
                <a:lnTo>
                  <a:pt x="1248890" y="356501"/>
                </a:lnTo>
                <a:lnTo>
                  <a:pt x="0" y="356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69578" y="7388561"/>
            <a:ext cx="1248890" cy="356501"/>
          </a:xfrm>
          <a:custGeom>
            <a:avLst/>
            <a:gdLst/>
            <a:ahLst/>
            <a:cxnLst/>
            <a:rect r="r" b="b" t="t" l="l"/>
            <a:pathLst>
              <a:path h="356501" w="1248890">
                <a:moveTo>
                  <a:pt x="0" y="0"/>
                </a:moveTo>
                <a:lnTo>
                  <a:pt x="1248889" y="0"/>
                </a:lnTo>
                <a:lnTo>
                  <a:pt x="1248889" y="356501"/>
                </a:lnTo>
                <a:lnTo>
                  <a:pt x="0" y="356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10455" y="7388561"/>
            <a:ext cx="1248890" cy="356501"/>
          </a:xfrm>
          <a:custGeom>
            <a:avLst/>
            <a:gdLst/>
            <a:ahLst/>
            <a:cxnLst/>
            <a:rect r="r" b="b" t="t" l="l"/>
            <a:pathLst>
              <a:path h="356501" w="1248890">
                <a:moveTo>
                  <a:pt x="0" y="0"/>
                </a:moveTo>
                <a:lnTo>
                  <a:pt x="1248890" y="0"/>
                </a:lnTo>
                <a:lnTo>
                  <a:pt x="1248890" y="356501"/>
                </a:lnTo>
                <a:lnTo>
                  <a:pt x="0" y="356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504996"/>
            <a:ext cx="6849858" cy="107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sz="9000" spc="-450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3724975">
            <a:off x="4924972" y="1660414"/>
            <a:ext cx="1058987" cy="1117665"/>
          </a:xfrm>
          <a:custGeom>
            <a:avLst/>
            <a:gdLst/>
            <a:ahLst/>
            <a:cxnLst/>
            <a:rect r="r" b="b" t="t" l="l"/>
            <a:pathLst>
              <a:path h="1117665" w="1058987">
                <a:moveTo>
                  <a:pt x="0" y="0"/>
                </a:moveTo>
                <a:lnTo>
                  <a:pt x="1058987" y="0"/>
                </a:lnTo>
                <a:lnTo>
                  <a:pt x="1058987" y="1117664"/>
                </a:lnTo>
                <a:lnTo>
                  <a:pt x="0" y="11176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33987" y="7464761"/>
            <a:ext cx="3562183" cy="256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2"/>
              </a:lnSpc>
            </a:pPr>
            <a:r>
              <a:rPr lang="en-US" sz="2200" spc="-11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Digital Carbon Credit Market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56239" y="7464761"/>
            <a:ext cx="3562183" cy="256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2"/>
              </a:lnSpc>
            </a:pPr>
            <a:r>
              <a:rPr lang="en-US" sz="2200" spc="-11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Enviromental Monitoring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69920" y="7464761"/>
            <a:ext cx="4159468" cy="495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2"/>
              </a:lnSpc>
            </a:pPr>
            <a:r>
              <a:rPr lang="en-US" sz="2200" spc="-11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Carbon Credit Issuance &amp; Entity Clasification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829018"/>
            <a:ext cx="684985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b="true" sz="2300" spc="-3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 platform designed for creating, verifying, and trading carbon credits in Thailand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7325" y="7969624"/>
            <a:ext cx="514884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b="true" sz="1800" spc="-2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Farms</a:t>
            </a: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Participate in creating and selling carbon credits transparently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  <a:r>
              <a:rPr lang="en-US" b="true" sz="1800" spc="-2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Organizations</a:t>
            </a: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Verify and purchase carbon credits for sustainability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  <a:r>
              <a:rPr lang="en-US" b="true" sz="1800" spc="-2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Financial Institutions</a:t>
            </a: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Connect financial systems with the carbon credit market</a:t>
            </a:r>
          </a:p>
          <a:p>
            <a:pPr algn="just">
              <a:lnSpc>
                <a:spcPts val="21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569578" y="7969624"/>
            <a:ext cx="5148845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b="true" sz="1800" spc="-2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Sensors</a:t>
            </a:r>
          </a:p>
          <a:p>
            <a:pPr algn="just">
              <a:lnSpc>
                <a:spcPts val="2160"/>
              </a:lnSpc>
            </a:pP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Measure PM2.5, CO2, methane accurately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  <a:r>
              <a:rPr lang="en-US" b="true" sz="1800" spc="-2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Real-time Data</a:t>
            </a:r>
          </a:p>
          <a:p>
            <a:pPr algn="just">
              <a:lnSpc>
                <a:spcPts val="2160"/>
              </a:lnSpc>
            </a:pP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Enhanced monitoring and analysis capabilities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  <a:r>
              <a:rPr lang="en-US" b="true" sz="1800" spc="-2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Machine Learning</a:t>
            </a:r>
          </a:p>
          <a:p>
            <a:pPr algn="just">
              <a:lnSpc>
                <a:spcPts val="2160"/>
              </a:lnSpc>
            </a:pP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Increases data accuracy by more than 90%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10455" y="7969624"/>
            <a:ext cx="617754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b="true" sz="1800" spc="-2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Carbon Credit Issuance </a:t>
            </a:r>
          </a:p>
          <a:p>
            <a:pPr algn="l">
              <a:lnSpc>
                <a:spcPts val="2160"/>
              </a:lnSpc>
            </a:pP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Issue carbon credits through transparent verification processes Promote responsibility and sustainable practices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  <a:r>
              <a:rPr lang="en-US" b="true" sz="1800" spc="-2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Farm and Organization Types</a:t>
            </a:r>
          </a:p>
          <a:p>
            <a:pPr algn="just" marL="388623" indent="-194312" lvl="1">
              <a:lnSpc>
                <a:spcPts val="2160"/>
              </a:lnSpc>
              <a:buFont typeface="Arial"/>
              <a:buChar char="•"/>
            </a:pP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Net Emitters</a:t>
            </a:r>
          </a:p>
          <a:p>
            <a:pPr algn="just" marL="388623" indent="-194312" lvl="1">
              <a:lnSpc>
                <a:spcPts val="2160"/>
              </a:lnSpc>
              <a:buFont typeface="Arial"/>
              <a:buChar char="•"/>
            </a:pP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Net </a:t>
            </a: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Neutral</a:t>
            </a:r>
          </a:p>
          <a:p>
            <a:pPr algn="just" marL="388623" indent="-194312" lvl="1">
              <a:lnSpc>
                <a:spcPts val="2160"/>
              </a:lnSpc>
              <a:buFont typeface="Arial"/>
              <a:buChar char="•"/>
            </a:pP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Net </a:t>
            </a:r>
            <a:r>
              <a:rPr lang="en-US" sz="1800" spc="-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Absorbers</a:t>
            </a:r>
          </a:p>
          <a:p>
            <a:pPr algn="just">
              <a:lnSpc>
                <a:spcPts val="2160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928183" y="1028700"/>
            <a:ext cx="2331117" cy="665428"/>
          </a:xfrm>
          <a:custGeom>
            <a:avLst/>
            <a:gdLst/>
            <a:ahLst/>
            <a:cxnLst/>
            <a:rect r="r" b="b" t="t" l="l"/>
            <a:pathLst>
              <a:path h="665428" w="2331117">
                <a:moveTo>
                  <a:pt x="0" y="0"/>
                </a:moveTo>
                <a:lnTo>
                  <a:pt x="2331117" y="0"/>
                </a:lnTo>
                <a:lnTo>
                  <a:pt x="2331117" y="665428"/>
                </a:lnTo>
                <a:lnTo>
                  <a:pt x="0" y="6654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194166" y="1218930"/>
            <a:ext cx="1182695" cy="33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sz="2850" spc="-142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2025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376860" y="2559197"/>
            <a:ext cx="1479724" cy="1400189"/>
          </a:xfrm>
          <a:custGeom>
            <a:avLst/>
            <a:gdLst/>
            <a:ahLst/>
            <a:cxnLst/>
            <a:rect r="r" b="b" t="t" l="l"/>
            <a:pathLst>
              <a:path h="1400189" w="1479724">
                <a:moveTo>
                  <a:pt x="0" y="0"/>
                </a:moveTo>
                <a:lnTo>
                  <a:pt x="1479725" y="0"/>
                </a:lnTo>
                <a:lnTo>
                  <a:pt x="1479725" y="1400190"/>
                </a:lnTo>
                <a:lnTo>
                  <a:pt x="0" y="1400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04452" y="881667"/>
            <a:ext cx="1216126" cy="1216126"/>
          </a:xfrm>
          <a:custGeom>
            <a:avLst/>
            <a:gdLst/>
            <a:ahLst/>
            <a:cxnLst/>
            <a:rect r="r" b="b" t="t" l="l"/>
            <a:pathLst>
              <a:path h="1216126" w="1216126">
                <a:moveTo>
                  <a:pt x="0" y="0"/>
                </a:moveTo>
                <a:lnTo>
                  <a:pt x="1216126" y="0"/>
                </a:lnTo>
                <a:lnTo>
                  <a:pt x="1216126" y="1216126"/>
                </a:lnTo>
                <a:lnTo>
                  <a:pt x="0" y="12161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Modern Abstract Shape"/>
          <p:cNvSpPr/>
          <p:nvPr/>
        </p:nvSpPr>
        <p:spPr>
          <a:xfrm flipH="false" flipV="false" rot="0">
            <a:off x="16889469" y="8430144"/>
            <a:ext cx="3378017" cy="2347722"/>
          </a:xfrm>
          <a:custGeom>
            <a:avLst/>
            <a:gdLst/>
            <a:ahLst/>
            <a:cxnLst/>
            <a:rect r="r" b="b" t="t" l="l"/>
            <a:pathLst>
              <a:path h="2347722" w="3378017">
                <a:moveTo>
                  <a:pt x="0" y="0"/>
                </a:moveTo>
                <a:lnTo>
                  <a:pt x="3378017" y="0"/>
                </a:lnTo>
                <a:lnTo>
                  <a:pt x="3378017" y="2347722"/>
                </a:lnTo>
                <a:lnTo>
                  <a:pt x="0" y="2347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853714" cy="10588883"/>
          </a:xfrm>
          <a:custGeom>
            <a:avLst/>
            <a:gdLst/>
            <a:ahLst/>
            <a:cxnLst/>
            <a:rect r="r" b="b" t="t" l="l"/>
            <a:pathLst>
              <a:path h="10588883" w="6853714">
                <a:moveTo>
                  <a:pt x="0" y="0"/>
                </a:moveTo>
                <a:lnTo>
                  <a:pt x="6853714" y="0"/>
                </a:lnTo>
                <a:lnTo>
                  <a:pt x="6853714" y="10588883"/>
                </a:lnTo>
                <a:lnTo>
                  <a:pt x="0" y="10588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7" t="0" r="-146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71169" y="4497768"/>
            <a:ext cx="5083182" cy="1704360"/>
            <a:chOff x="0" y="0"/>
            <a:chExt cx="1266023" cy="4244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6023" cy="424490"/>
            </a:xfrm>
            <a:custGeom>
              <a:avLst/>
              <a:gdLst/>
              <a:ahLst/>
              <a:cxnLst/>
              <a:rect r="r" b="b" t="t" l="l"/>
              <a:pathLst>
                <a:path h="424490" w="1266023">
                  <a:moveTo>
                    <a:pt x="60922" y="0"/>
                  </a:moveTo>
                  <a:lnTo>
                    <a:pt x="1205101" y="0"/>
                  </a:lnTo>
                  <a:cubicBezTo>
                    <a:pt x="1221259" y="0"/>
                    <a:pt x="1236754" y="6419"/>
                    <a:pt x="1248179" y="17844"/>
                  </a:cubicBezTo>
                  <a:cubicBezTo>
                    <a:pt x="1259605" y="29269"/>
                    <a:pt x="1266023" y="44764"/>
                    <a:pt x="1266023" y="60922"/>
                  </a:cubicBezTo>
                  <a:lnTo>
                    <a:pt x="1266023" y="363568"/>
                  </a:lnTo>
                  <a:cubicBezTo>
                    <a:pt x="1266023" y="379725"/>
                    <a:pt x="1259605" y="395221"/>
                    <a:pt x="1248179" y="406646"/>
                  </a:cubicBezTo>
                  <a:cubicBezTo>
                    <a:pt x="1236754" y="418071"/>
                    <a:pt x="1221259" y="424490"/>
                    <a:pt x="1205101" y="424490"/>
                  </a:cubicBezTo>
                  <a:lnTo>
                    <a:pt x="60922" y="424490"/>
                  </a:lnTo>
                  <a:cubicBezTo>
                    <a:pt x="44764" y="424490"/>
                    <a:pt x="29269" y="418071"/>
                    <a:pt x="17844" y="406646"/>
                  </a:cubicBezTo>
                  <a:cubicBezTo>
                    <a:pt x="6419" y="395221"/>
                    <a:pt x="0" y="379725"/>
                    <a:pt x="0" y="363568"/>
                  </a:cubicBezTo>
                  <a:lnTo>
                    <a:pt x="0" y="60922"/>
                  </a:lnTo>
                  <a:cubicBezTo>
                    <a:pt x="0" y="44764"/>
                    <a:pt x="6419" y="29269"/>
                    <a:pt x="17844" y="17844"/>
                  </a:cubicBezTo>
                  <a:cubicBezTo>
                    <a:pt x="29269" y="6419"/>
                    <a:pt x="44764" y="0"/>
                    <a:pt x="60922" y="0"/>
                  </a:cubicBezTo>
                  <a:close/>
                </a:path>
              </a:pathLst>
            </a:custGeom>
            <a:solidFill>
              <a:srgbClr val="EBB8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266023" cy="405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b="true" sz="2899" spc="-14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Participate in creating and selling carbon credits transparently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831840" y="4497768"/>
            <a:ext cx="5083182" cy="1704360"/>
            <a:chOff x="0" y="0"/>
            <a:chExt cx="1266023" cy="4244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6023" cy="424490"/>
            </a:xfrm>
            <a:custGeom>
              <a:avLst/>
              <a:gdLst/>
              <a:ahLst/>
              <a:cxnLst/>
              <a:rect r="r" b="b" t="t" l="l"/>
              <a:pathLst>
                <a:path h="424490" w="1266023">
                  <a:moveTo>
                    <a:pt x="60922" y="0"/>
                  </a:moveTo>
                  <a:lnTo>
                    <a:pt x="1205101" y="0"/>
                  </a:lnTo>
                  <a:cubicBezTo>
                    <a:pt x="1221259" y="0"/>
                    <a:pt x="1236754" y="6419"/>
                    <a:pt x="1248179" y="17844"/>
                  </a:cubicBezTo>
                  <a:cubicBezTo>
                    <a:pt x="1259605" y="29269"/>
                    <a:pt x="1266023" y="44764"/>
                    <a:pt x="1266023" y="60922"/>
                  </a:cubicBezTo>
                  <a:lnTo>
                    <a:pt x="1266023" y="363568"/>
                  </a:lnTo>
                  <a:cubicBezTo>
                    <a:pt x="1266023" y="379725"/>
                    <a:pt x="1259605" y="395221"/>
                    <a:pt x="1248179" y="406646"/>
                  </a:cubicBezTo>
                  <a:cubicBezTo>
                    <a:pt x="1236754" y="418071"/>
                    <a:pt x="1221259" y="424490"/>
                    <a:pt x="1205101" y="424490"/>
                  </a:cubicBezTo>
                  <a:lnTo>
                    <a:pt x="60922" y="424490"/>
                  </a:lnTo>
                  <a:cubicBezTo>
                    <a:pt x="44764" y="424490"/>
                    <a:pt x="29269" y="418071"/>
                    <a:pt x="17844" y="406646"/>
                  </a:cubicBezTo>
                  <a:cubicBezTo>
                    <a:pt x="6419" y="395221"/>
                    <a:pt x="0" y="379725"/>
                    <a:pt x="0" y="363568"/>
                  </a:cubicBezTo>
                  <a:lnTo>
                    <a:pt x="0" y="60922"/>
                  </a:lnTo>
                  <a:cubicBezTo>
                    <a:pt x="0" y="44764"/>
                    <a:pt x="6419" y="29269"/>
                    <a:pt x="17844" y="17844"/>
                  </a:cubicBezTo>
                  <a:cubicBezTo>
                    <a:pt x="29269" y="6419"/>
                    <a:pt x="44764" y="0"/>
                    <a:pt x="60922" y="0"/>
                  </a:cubicBezTo>
                  <a:close/>
                </a:path>
              </a:pathLst>
            </a:custGeom>
            <a:solidFill>
              <a:srgbClr val="EBB8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266023" cy="405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b="true" sz="2899" spc="-14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Verify and purchase carbon credits for sustainability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04452" y="881667"/>
            <a:ext cx="1216126" cy="1216126"/>
          </a:xfrm>
          <a:custGeom>
            <a:avLst/>
            <a:gdLst/>
            <a:ahLst/>
            <a:cxnLst/>
            <a:rect r="r" b="b" t="t" l="l"/>
            <a:pathLst>
              <a:path h="1216126" w="1216126">
                <a:moveTo>
                  <a:pt x="0" y="0"/>
                </a:moveTo>
                <a:lnTo>
                  <a:pt x="1216126" y="0"/>
                </a:lnTo>
                <a:lnTo>
                  <a:pt x="1216126" y="1216126"/>
                </a:lnTo>
                <a:lnTo>
                  <a:pt x="0" y="1216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01909" y="1295400"/>
            <a:ext cx="10813113" cy="192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24"/>
              </a:lnSpc>
            </a:pPr>
            <a:r>
              <a:rPr lang="en-US" sz="8400" spc="-420" b="true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Carbon Credit Trading 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22498" y="3845710"/>
            <a:ext cx="2693784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spc="-174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Farms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64664" y="3845710"/>
            <a:ext cx="2693784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spc="-174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Organizations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0788" y="6906977"/>
            <a:ext cx="5611940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 spc="-174">
                <a:solidFill>
                  <a:srgbClr val="154314"/>
                </a:solidFill>
                <a:latin typeface="Aileron Bold"/>
                <a:ea typeface="Aileron Bold"/>
                <a:cs typeface="Aileron Bold"/>
                <a:sym typeface="Aileron Bold"/>
              </a:rPr>
              <a:t>Financial Institutions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66874" y="7553940"/>
            <a:ext cx="5083182" cy="1704360"/>
            <a:chOff x="0" y="0"/>
            <a:chExt cx="1266023" cy="4244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6023" cy="424490"/>
            </a:xfrm>
            <a:custGeom>
              <a:avLst/>
              <a:gdLst/>
              <a:ahLst/>
              <a:cxnLst/>
              <a:rect r="r" b="b" t="t" l="l"/>
              <a:pathLst>
                <a:path h="424490" w="1266023">
                  <a:moveTo>
                    <a:pt x="60922" y="0"/>
                  </a:moveTo>
                  <a:lnTo>
                    <a:pt x="1205101" y="0"/>
                  </a:lnTo>
                  <a:cubicBezTo>
                    <a:pt x="1221259" y="0"/>
                    <a:pt x="1236754" y="6419"/>
                    <a:pt x="1248179" y="17844"/>
                  </a:cubicBezTo>
                  <a:cubicBezTo>
                    <a:pt x="1259605" y="29269"/>
                    <a:pt x="1266023" y="44764"/>
                    <a:pt x="1266023" y="60922"/>
                  </a:cubicBezTo>
                  <a:lnTo>
                    <a:pt x="1266023" y="363568"/>
                  </a:lnTo>
                  <a:cubicBezTo>
                    <a:pt x="1266023" y="379725"/>
                    <a:pt x="1259605" y="395221"/>
                    <a:pt x="1248179" y="406646"/>
                  </a:cubicBezTo>
                  <a:cubicBezTo>
                    <a:pt x="1236754" y="418071"/>
                    <a:pt x="1221259" y="424490"/>
                    <a:pt x="1205101" y="424490"/>
                  </a:cubicBezTo>
                  <a:lnTo>
                    <a:pt x="60922" y="424490"/>
                  </a:lnTo>
                  <a:cubicBezTo>
                    <a:pt x="44764" y="424490"/>
                    <a:pt x="29269" y="418071"/>
                    <a:pt x="17844" y="406646"/>
                  </a:cubicBezTo>
                  <a:cubicBezTo>
                    <a:pt x="6419" y="395221"/>
                    <a:pt x="0" y="379725"/>
                    <a:pt x="0" y="363568"/>
                  </a:cubicBezTo>
                  <a:lnTo>
                    <a:pt x="0" y="60922"/>
                  </a:lnTo>
                  <a:cubicBezTo>
                    <a:pt x="0" y="44764"/>
                    <a:pt x="6419" y="29269"/>
                    <a:pt x="17844" y="17844"/>
                  </a:cubicBezTo>
                  <a:cubicBezTo>
                    <a:pt x="29269" y="6419"/>
                    <a:pt x="44764" y="0"/>
                    <a:pt x="60922" y="0"/>
                  </a:cubicBezTo>
                  <a:close/>
                </a:path>
              </a:pathLst>
            </a:custGeom>
            <a:solidFill>
              <a:srgbClr val="EBB84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266023" cy="405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  <a:r>
                <a:rPr lang="en-US" b="true" sz="2899" spc="-14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Connect financial systems with the carbon credit market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DAGmXoNHPuM</dc:identifier>
  <dcterms:modified xsi:type="dcterms:W3CDTF">2011-08-01T06:04:30Z</dcterms:modified>
  <cp:revision>1</cp:revision>
  <dc:title>Carbon Xchange Pitch Deck Presentation</dc:title>
</cp:coreProperties>
</file>